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82" r:id="rId4"/>
    <p:sldId id="281" r:id="rId5"/>
    <p:sldId id="283" r:id="rId6"/>
    <p:sldId id="285" r:id="rId7"/>
    <p:sldId id="284" r:id="rId8"/>
    <p:sldId id="286" r:id="rId9"/>
    <p:sldId id="291" r:id="rId10"/>
    <p:sldId id="271" r:id="rId11"/>
    <p:sldId id="292" r:id="rId12"/>
    <p:sldId id="289" r:id="rId13"/>
    <p:sldId id="287" r:id="rId14"/>
    <p:sldId id="288" r:id="rId15"/>
    <p:sldId id="293" r:id="rId16"/>
    <p:sldId id="294" r:id="rId17"/>
    <p:sldId id="302" r:id="rId18"/>
    <p:sldId id="295" r:id="rId19"/>
    <p:sldId id="296" r:id="rId20"/>
    <p:sldId id="297" r:id="rId21"/>
    <p:sldId id="298" r:id="rId22"/>
    <p:sldId id="304" r:id="rId23"/>
    <p:sldId id="303" r:id="rId24"/>
    <p:sldId id="299" r:id="rId25"/>
    <p:sldId id="300" r:id="rId26"/>
    <p:sldId id="301"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56978-1EA6-49D1-8228-06AD39B324F4}" type="datetimeFigureOut">
              <a:rPr lang="fr-FR" smtClean="0"/>
              <a:pPr/>
              <a:t>24/02/2014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61C82-75FE-4DF5-A2BF-808430AFAF5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3D61C82-75FE-4DF5-A2BF-808430AFAF55}"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8BF6D3C8-F8C6-41CB-9B7B-586733CE2F17}" type="datetime1">
              <a:rPr lang="fr-FR" smtClean="0"/>
              <a:pPr>
                <a:defRPr/>
              </a:pPr>
              <a:t>24/02/2014</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GF</a:t>
            </a:r>
            <a:endParaRPr lang="fr-FR" dirty="0"/>
          </a:p>
        </p:txBody>
      </p:sp>
      <p:sp>
        <p:nvSpPr>
          <p:cNvPr id="6" name="Espace réservé du numéro de diapositive 5"/>
          <p:cNvSpPr>
            <a:spLocks noGrp="1"/>
          </p:cNvSpPr>
          <p:nvPr>
            <p:ph type="sldNum" sz="quarter" idx="12"/>
          </p:nvPr>
        </p:nvSpPr>
        <p:spPr/>
        <p:txBody>
          <a:bodyPr/>
          <a:lstStyle/>
          <a:p>
            <a:pPr>
              <a:defRPr/>
            </a:pPr>
            <a:fld id="{EDD45A29-5F0D-49ED-B442-75385783B992}" type="slidenum">
              <a:rPr lang="fr-FR" smtClean="0"/>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92445A-98A0-4D14-B50B-10DB565A8F87}" type="datetimeFigureOut">
              <a:rPr lang="fr-FR" smtClean="0"/>
              <a:pPr/>
              <a:t>24/02/2014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3BE9FDE-3C4B-42FB-A072-AEBD9F188736}"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2445A-98A0-4D14-B50B-10DB565A8F87}" type="datetimeFigureOut">
              <a:rPr lang="fr-FR" smtClean="0"/>
              <a:pPr/>
              <a:t>24/02/2014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E9FDE-3C4B-42FB-A072-AEBD9F188736}"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video%20&#233;conomie/DME_Austerite.mov.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5" Type="http://schemas.openxmlformats.org/officeDocument/2006/relationships/hyperlink" Target="../video%20&#233;conomie/DME_Austerite.mov.zip" TargetMode="Externa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512" y="0"/>
            <a:ext cx="2843808" cy="2499867"/>
          </a:xfrm>
          <a:prstGeom prst="rect">
            <a:avLst/>
          </a:prstGeom>
          <a:noFill/>
          <a:ln w="9525">
            <a:noFill/>
            <a:miter lim="800000"/>
            <a:headEnd/>
            <a:tailEnd/>
          </a:ln>
        </p:spPr>
      </p:pic>
      <p:sp>
        <p:nvSpPr>
          <p:cNvPr id="6" name="ZoneTexte 5"/>
          <p:cNvSpPr txBox="1"/>
          <p:nvPr/>
        </p:nvSpPr>
        <p:spPr>
          <a:xfrm>
            <a:off x="1331640" y="2276872"/>
            <a:ext cx="691276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6000" dirty="0" smtClean="0">
                <a:latin typeface="Times New Roman" pitchFamily="18" charset="0"/>
                <a:cs typeface="Times New Roman" pitchFamily="18" charset="0"/>
              </a:rPr>
              <a:t>L’économie facile…</a:t>
            </a:r>
            <a:endParaRPr lang="fr-FR" sz="60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3059832" y="3501008"/>
            <a:ext cx="2880320" cy="2800160"/>
          </a:xfrm>
          <a:prstGeom prst="rect">
            <a:avLst/>
          </a:prstGeom>
          <a:noFill/>
          <a:ln w="9525">
            <a:noFill/>
            <a:miter lim="800000"/>
            <a:headEnd/>
            <a:tailEnd/>
          </a:ln>
        </p:spPr>
      </p:pic>
      <p:sp>
        <p:nvSpPr>
          <p:cNvPr id="5" name="ZoneTexte 4"/>
          <p:cNvSpPr txBox="1"/>
          <p:nvPr/>
        </p:nvSpPr>
        <p:spPr>
          <a:xfrm>
            <a:off x="6228184" y="5733256"/>
            <a:ext cx="1187624" cy="369332"/>
          </a:xfrm>
          <a:prstGeom prst="rect">
            <a:avLst/>
          </a:prstGeom>
          <a:noFill/>
        </p:spPr>
        <p:txBody>
          <a:bodyPr wrap="square" rtlCol="0">
            <a:spAutoFit/>
          </a:bodyPr>
          <a:lstStyle/>
          <a:p>
            <a:r>
              <a:rPr lang="fr-FR" b="1" dirty="0" smtClean="0"/>
              <a:t>Thème 10</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539552" y="260648"/>
            <a:ext cx="1372989" cy="2152474"/>
          </a:xfrm>
          <a:prstGeom prst="rect">
            <a:avLst/>
          </a:prstGeom>
          <a:noFill/>
          <a:ln w="9525">
            <a:noFill/>
            <a:miter lim="800000"/>
            <a:headEnd/>
            <a:tailEnd/>
          </a:ln>
        </p:spPr>
      </p:pic>
      <p:sp>
        <p:nvSpPr>
          <p:cNvPr id="4" name="ZoneTexte 3"/>
          <p:cNvSpPr txBox="1"/>
          <p:nvPr/>
        </p:nvSpPr>
        <p:spPr>
          <a:xfrm>
            <a:off x="2123728" y="548680"/>
            <a:ext cx="6624736" cy="830997"/>
          </a:xfrm>
          <a:prstGeom prst="rect">
            <a:avLst/>
          </a:prstGeom>
          <a:noFill/>
        </p:spPr>
        <p:txBody>
          <a:bodyPr wrap="square" rtlCol="0">
            <a:spAutoFit/>
          </a:bodyPr>
          <a:lstStyle/>
          <a:p>
            <a:pPr>
              <a:buFont typeface="Wingdings" pitchFamily="2" charset="2"/>
              <a:buChar char="Ø"/>
            </a:pPr>
            <a:r>
              <a:rPr lang="fr-FR" sz="2400" b="1" dirty="0" smtClean="0"/>
              <a:t>Le débat idéologique  : Libéraux / Keynésiens</a:t>
            </a:r>
          </a:p>
          <a:p>
            <a:pPr>
              <a:buFont typeface="Wingdings" pitchFamily="2" charset="2"/>
              <a:buChar char="Ø"/>
            </a:pPr>
            <a:endParaRPr lang="fr-FR" sz="2400" b="1" dirty="0"/>
          </a:p>
        </p:txBody>
      </p:sp>
      <p:cxnSp>
        <p:nvCxnSpPr>
          <p:cNvPr id="6" name="Connecteur droit avec flèche 5"/>
          <p:cNvCxnSpPr/>
          <p:nvPr/>
        </p:nvCxnSpPr>
        <p:spPr>
          <a:xfrm flipH="1">
            <a:off x="2843808" y="1196752"/>
            <a:ext cx="1152128" cy="201622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860032" y="1196752"/>
            <a:ext cx="1368152" cy="1800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10" name="Picture 2" descr="Sans titre6"/>
          <p:cNvPicPr>
            <a:picLocks noChangeAspect="1" noChangeArrowheads="1"/>
          </p:cNvPicPr>
          <p:nvPr/>
        </p:nvPicPr>
        <p:blipFill>
          <a:blip r:embed="rId3" cstate="print"/>
          <a:srcRect t="18279" r="2400" b="38820"/>
          <a:stretch>
            <a:fillRect/>
          </a:stretch>
        </p:blipFill>
        <p:spPr bwMode="auto">
          <a:xfrm>
            <a:off x="1619672" y="3225998"/>
            <a:ext cx="5715000" cy="1485900"/>
          </a:xfrm>
          <a:prstGeom prst="rect">
            <a:avLst/>
          </a:prstGeom>
          <a:noFill/>
          <a:ln w="9525">
            <a:noFill/>
            <a:miter lim="800000"/>
            <a:headEnd/>
            <a:tailEnd/>
          </a:ln>
        </p:spPr>
      </p:pic>
      <p:sp>
        <p:nvSpPr>
          <p:cNvPr id="11" name="Rectangle 3"/>
          <p:cNvSpPr>
            <a:spLocks noChangeArrowheads="1"/>
          </p:cNvSpPr>
          <p:nvPr/>
        </p:nvSpPr>
        <p:spPr bwMode="auto">
          <a:xfrm>
            <a:off x="1619672" y="2852936"/>
            <a:ext cx="5715000" cy="2400300"/>
          </a:xfrm>
          <a:prstGeom prst="rect">
            <a:avLst/>
          </a:prstGeom>
          <a:noFill/>
          <a:ln w="38100">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Text Box 4"/>
          <p:cNvSpPr txBox="1">
            <a:spLocks noChangeArrowheads="1"/>
          </p:cNvSpPr>
          <p:nvPr/>
        </p:nvSpPr>
        <p:spPr bwMode="auto">
          <a:xfrm>
            <a:off x="5464696" y="4725144"/>
            <a:ext cx="18288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CONSOMMATION</a:t>
            </a:r>
          </a:p>
        </p:txBody>
      </p:sp>
      <p:sp>
        <p:nvSpPr>
          <p:cNvPr id="13" name="Text Box 5"/>
          <p:cNvSpPr txBox="1">
            <a:spLocks noChangeArrowheads="1"/>
          </p:cNvSpPr>
          <p:nvPr/>
        </p:nvSpPr>
        <p:spPr bwMode="auto">
          <a:xfrm>
            <a:off x="3635896" y="4725144"/>
            <a:ext cx="12573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REPARTITION</a:t>
            </a:r>
          </a:p>
        </p:txBody>
      </p:sp>
      <p:sp>
        <p:nvSpPr>
          <p:cNvPr id="14" name="Text Box 6"/>
          <p:cNvSpPr txBox="1">
            <a:spLocks noChangeArrowheads="1"/>
          </p:cNvSpPr>
          <p:nvPr/>
        </p:nvSpPr>
        <p:spPr bwMode="auto">
          <a:xfrm>
            <a:off x="1807096" y="4725144"/>
            <a:ext cx="13716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PRODUCTION</a:t>
            </a:r>
            <a:endParaRPr kumimoji="0" lang="fr-FR"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Line 7"/>
          <p:cNvSpPr>
            <a:spLocks noChangeShapeType="1"/>
          </p:cNvSpPr>
          <p:nvPr/>
        </p:nvSpPr>
        <p:spPr bwMode="auto">
          <a:xfrm>
            <a:off x="3292996" y="4839444"/>
            <a:ext cx="2286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dirty="0"/>
          </a:p>
        </p:txBody>
      </p:sp>
      <p:sp>
        <p:nvSpPr>
          <p:cNvPr id="16" name="Line 8"/>
          <p:cNvSpPr>
            <a:spLocks noChangeShapeType="1"/>
          </p:cNvSpPr>
          <p:nvPr/>
        </p:nvSpPr>
        <p:spPr bwMode="auto">
          <a:xfrm>
            <a:off x="5007496" y="483944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dirty="0"/>
          </a:p>
        </p:txBody>
      </p:sp>
      <p:sp>
        <p:nvSpPr>
          <p:cNvPr id="17" name="Line 9"/>
          <p:cNvSpPr>
            <a:spLocks noChangeShapeType="1"/>
          </p:cNvSpPr>
          <p:nvPr/>
        </p:nvSpPr>
        <p:spPr bwMode="auto">
          <a:xfrm flipH="1">
            <a:off x="3292996" y="4953744"/>
            <a:ext cx="22701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dirty="0"/>
          </a:p>
        </p:txBody>
      </p:sp>
      <p:sp>
        <p:nvSpPr>
          <p:cNvPr id="18" name="Line 10"/>
          <p:cNvSpPr>
            <a:spLocks noChangeShapeType="1"/>
          </p:cNvSpPr>
          <p:nvPr/>
        </p:nvSpPr>
        <p:spPr bwMode="auto">
          <a:xfrm flipH="1">
            <a:off x="5007496" y="4953744"/>
            <a:ext cx="3429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dirty="0"/>
          </a:p>
        </p:txBody>
      </p:sp>
      <p:sp>
        <p:nvSpPr>
          <p:cNvPr id="19" name="ZoneTexte 18"/>
          <p:cNvSpPr txBox="1"/>
          <p:nvPr/>
        </p:nvSpPr>
        <p:spPr>
          <a:xfrm>
            <a:off x="3275856" y="2996952"/>
            <a:ext cx="2232248" cy="369332"/>
          </a:xfrm>
          <a:prstGeom prst="rect">
            <a:avLst/>
          </a:prstGeom>
          <a:noFill/>
        </p:spPr>
        <p:txBody>
          <a:bodyPr wrap="square" rtlCol="0">
            <a:spAutoFit/>
          </a:bodyPr>
          <a:lstStyle/>
          <a:p>
            <a:r>
              <a:rPr lang="fr-FR" dirty="0" smtClean="0"/>
              <a:t>Activité économique :</a:t>
            </a:r>
            <a:endParaRPr lang="fr-FR" dirty="0"/>
          </a:p>
        </p:txBody>
      </p:sp>
      <p:sp>
        <p:nvSpPr>
          <p:cNvPr id="23" name="ZoneTexte 22"/>
          <p:cNvSpPr txBox="1"/>
          <p:nvPr/>
        </p:nvSpPr>
        <p:spPr>
          <a:xfrm>
            <a:off x="2555776" y="1916832"/>
            <a:ext cx="720080" cy="369332"/>
          </a:xfrm>
          <a:prstGeom prst="rect">
            <a:avLst/>
          </a:prstGeom>
          <a:noFill/>
        </p:spPr>
        <p:txBody>
          <a:bodyPr wrap="square" rtlCol="0">
            <a:spAutoFit/>
          </a:bodyPr>
          <a:lstStyle/>
          <a:p>
            <a:r>
              <a:rPr lang="fr-FR" b="1" dirty="0" smtClean="0"/>
              <a:t>Offre </a:t>
            </a:r>
            <a:endParaRPr lang="fr-FR" b="1" dirty="0"/>
          </a:p>
        </p:txBody>
      </p:sp>
      <p:sp>
        <p:nvSpPr>
          <p:cNvPr id="24" name="ZoneTexte 23"/>
          <p:cNvSpPr txBox="1"/>
          <p:nvPr/>
        </p:nvSpPr>
        <p:spPr>
          <a:xfrm>
            <a:off x="5724128" y="1844824"/>
            <a:ext cx="1224136" cy="369332"/>
          </a:xfrm>
          <a:prstGeom prst="rect">
            <a:avLst/>
          </a:prstGeom>
          <a:noFill/>
        </p:spPr>
        <p:txBody>
          <a:bodyPr wrap="square" rtlCol="0">
            <a:spAutoFit/>
          </a:bodyPr>
          <a:lstStyle/>
          <a:p>
            <a:r>
              <a:rPr lang="fr-FR" b="1" dirty="0" smtClean="0"/>
              <a:t>Demande  </a:t>
            </a:r>
            <a:endParaRPr lang="fr-FR" b="1" dirty="0"/>
          </a:p>
        </p:txBody>
      </p:sp>
      <p:sp>
        <p:nvSpPr>
          <p:cNvPr id="26" name="ZoneTexte 25"/>
          <p:cNvSpPr txBox="1"/>
          <p:nvPr/>
        </p:nvSpPr>
        <p:spPr>
          <a:xfrm>
            <a:off x="467544" y="6211669"/>
            <a:ext cx="5328592" cy="646331"/>
          </a:xfrm>
          <a:prstGeom prst="rect">
            <a:avLst/>
          </a:prstGeom>
          <a:noFill/>
        </p:spPr>
        <p:txBody>
          <a:bodyPr wrap="square" rtlCol="0">
            <a:spAutoFit/>
          </a:bodyPr>
          <a:lstStyle/>
          <a:p>
            <a:r>
              <a:rPr lang="fr-FR" sz="1400" dirty="0" smtClean="0"/>
              <a:t>Car</a:t>
            </a:r>
            <a:r>
              <a:rPr lang="fr-FR" dirty="0" smtClean="0"/>
              <a:t> : «</a:t>
            </a:r>
            <a:r>
              <a:rPr lang="fr-FR" sz="1400" i="1" dirty="0" smtClean="0"/>
              <a:t> les profits d’aujourd’hui sont les investissements de demain et les emplois d’après demain</a:t>
            </a:r>
            <a:r>
              <a:rPr lang="fr-FR" dirty="0" smtClean="0"/>
              <a:t> » théorème de</a:t>
            </a:r>
            <a:r>
              <a:rPr lang="fr-FR" i="1" dirty="0" smtClean="0"/>
              <a:t> H. Schmidt</a:t>
            </a:r>
            <a:endParaRPr lang="fr-FR" dirty="0"/>
          </a:p>
        </p:txBody>
      </p:sp>
      <p:sp>
        <p:nvSpPr>
          <p:cNvPr id="28" name="ZoneTexte 27"/>
          <p:cNvSpPr txBox="1"/>
          <p:nvPr/>
        </p:nvSpPr>
        <p:spPr>
          <a:xfrm>
            <a:off x="6012160" y="6093296"/>
            <a:ext cx="3024336" cy="738664"/>
          </a:xfrm>
          <a:prstGeom prst="rect">
            <a:avLst/>
          </a:prstGeom>
          <a:noFill/>
        </p:spPr>
        <p:txBody>
          <a:bodyPr wrap="square" rtlCol="0">
            <a:spAutoFit/>
          </a:bodyPr>
          <a:lstStyle/>
          <a:p>
            <a:r>
              <a:rPr lang="fr-FR" sz="1400" b="1" dirty="0" smtClean="0"/>
              <a:t>Car</a:t>
            </a:r>
            <a:r>
              <a:rPr lang="fr-FR" sz="1400" dirty="0" smtClean="0"/>
              <a:t> : les dépenses sociales et publiques par leur effet multiplicateur stimulent la demande =&gt; Production</a:t>
            </a:r>
            <a:endParaRPr lang="fr-FR" sz="1400" dirty="0"/>
          </a:p>
        </p:txBody>
      </p:sp>
      <p:pic>
        <p:nvPicPr>
          <p:cNvPr id="29" name="Picture 4" descr="approf21"/>
          <p:cNvPicPr>
            <a:picLocks noChangeAspect="1" noChangeArrowheads="1" noCrop="1"/>
          </p:cNvPicPr>
          <p:nvPr/>
        </p:nvPicPr>
        <p:blipFill>
          <a:blip r:embed="rId4" cstate="print"/>
          <a:srcRect/>
          <a:stretch>
            <a:fillRect/>
          </a:stretch>
        </p:blipFill>
        <p:spPr bwMode="auto">
          <a:xfrm>
            <a:off x="3779912" y="1772816"/>
            <a:ext cx="1615840" cy="1057845"/>
          </a:xfrm>
          <a:prstGeom prst="rect">
            <a:avLst/>
          </a:prstGeom>
          <a:noFill/>
          <a:ln w="9525">
            <a:noFill/>
            <a:miter lim="800000"/>
            <a:headEnd/>
            <a:tailEnd/>
          </a:ln>
        </p:spPr>
      </p:pic>
      <p:cxnSp>
        <p:nvCxnSpPr>
          <p:cNvPr id="31" name="Connecteur droit avec flèche 30"/>
          <p:cNvCxnSpPr/>
          <p:nvPr/>
        </p:nvCxnSpPr>
        <p:spPr>
          <a:xfrm rot="5400000">
            <a:off x="1571604" y="5429264"/>
            <a:ext cx="928694" cy="50006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858016" y="5286388"/>
            <a:ext cx="704856" cy="63341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amond(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6552699" y="6243933"/>
            <a:ext cx="2132930" cy="457323"/>
          </a:xfrm>
          <a:prstGeom prst="rect">
            <a:avLst/>
          </a:prstGeom>
          <a:noFill/>
          <a:ln w="9525">
            <a:noFill/>
            <a:miter lim="800000"/>
            <a:headEnd/>
            <a:tailEnd/>
          </a:ln>
        </p:spPr>
        <p:txBody>
          <a:bodyPr lIns="91406" tIns="45705" rIns="91406" bIns="45705"/>
          <a:lstStyle/>
          <a:p>
            <a:pPr algn="r" defTabSz="912872">
              <a:defRPr/>
            </a:pPr>
            <a:fld id="{D5793EAB-5200-49CD-9B7B-E80443E3C7D8}" type="slidenum">
              <a:rPr lang="fr-FR" sz="1100">
                <a:effectLst>
                  <a:outerShdw blurRad="38100" dist="38100" dir="2700000" algn="tl">
                    <a:srgbClr val="000000"/>
                  </a:outerShdw>
                </a:effectLst>
                <a:latin typeface="Verdana" pitchFamily="34" charset="0"/>
              </a:rPr>
              <a:pPr algn="r" defTabSz="912872">
                <a:defRPr/>
              </a:pPr>
              <a:t>11</a:t>
            </a:fld>
            <a:endParaRPr lang="fr-FR" sz="1100" dirty="0">
              <a:effectLst>
                <a:outerShdw blurRad="38100" dist="38100" dir="2700000" algn="tl">
                  <a:srgbClr val="000000"/>
                </a:outerShdw>
              </a:effectLst>
              <a:latin typeface="Verdana" pitchFamily="34" charset="0"/>
            </a:endParaRPr>
          </a:p>
        </p:txBody>
      </p:sp>
      <p:sp>
        <p:nvSpPr>
          <p:cNvPr id="115716" name="Text Box 5"/>
          <p:cNvSpPr txBox="1">
            <a:spLocks noChangeArrowheads="1"/>
          </p:cNvSpPr>
          <p:nvPr/>
        </p:nvSpPr>
        <p:spPr bwMode="auto">
          <a:xfrm>
            <a:off x="1828466" y="2515276"/>
            <a:ext cx="1753186"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production</a:t>
            </a:r>
          </a:p>
        </p:txBody>
      </p:sp>
      <p:sp>
        <p:nvSpPr>
          <p:cNvPr id="115717" name="Text Box 6"/>
          <p:cNvSpPr txBox="1">
            <a:spLocks noChangeArrowheads="1"/>
          </p:cNvSpPr>
          <p:nvPr/>
        </p:nvSpPr>
        <p:spPr bwMode="auto">
          <a:xfrm>
            <a:off x="4123667" y="2229450"/>
            <a:ext cx="1676233"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répartition</a:t>
            </a:r>
          </a:p>
        </p:txBody>
      </p:sp>
      <p:sp>
        <p:nvSpPr>
          <p:cNvPr id="115718" name="Text Box 7"/>
          <p:cNvSpPr txBox="1">
            <a:spLocks noChangeArrowheads="1"/>
          </p:cNvSpPr>
          <p:nvPr/>
        </p:nvSpPr>
        <p:spPr bwMode="auto">
          <a:xfrm>
            <a:off x="5868144" y="2132856"/>
            <a:ext cx="2132930"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consommation</a:t>
            </a:r>
          </a:p>
        </p:txBody>
      </p:sp>
      <p:sp>
        <p:nvSpPr>
          <p:cNvPr id="115719" name="Rectangle 13"/>
          <p:cNvSpPr>
            <a:spLocks noChangeArrowheads="1"/>
          </p:cNvSpPr>
          <p:nvPr/>
        </p:nvSpPr>
        <p:spPr bwMode="auto">
          <a:xfrm>
            <a:off x="1616009" y="2150155"/>
            <a:ext cx="6438942" cy="2662799"/>
          </a:xfrm>
          <a:prstGeom prst="rect">
            <a:avLst/>
          </a:prstGeom>
          <a:noFill/>
          <a:ln w="28575" cap="sq">
            <a:solidFill>
              <a:schemeClr val="accent1"/>
            </a:solidFill>
            <a:prstDash val="dash"/>
            <a:miter lim="800000"/>
            <a:headEnd type="none" w="sm" len="sm"/>
            <a:tailEnd type="none" w="sm" len="sm"/>
          </a:ln>
        </p:spPr>
        <p:txBody>
          <a:bodyPr wrap="none" lIns="115164" tIns="57582" rIns="115164" bIns="57582" anchor="ctr"/>
          <a:lstStyle/>
          <a:p>
            <a:pPr defTabSz="1151544"/>
            <a:endParaRPr lang="fr-FR" dirty="0"/>
          </a:p>
        </p:txBody>
      </p:sp>
      <p:sp>
        <p:nvSpPr>
          <p:cNvPr id="115722" name="Line 18"/>
          <p:cNvSpPr>
            <a:spLocks noChangeShapeType="1"/>
          </p:cNvSpPr>
          <p:nvPr/>
        </p:nvSpPr>
        <p:spPr bwMode="auto">
          <a:xfrm>
            <a:off x="2601340"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3" name="Line 19"/>
          <p:cNvSpPr>
            <a:spLocks noChangeShapeType="1"/>
          </p:cNvSpPr>
          <p:nvPr/>
        </p:nvSpPr>
        <p:spPr bwMode="auto">
          <a:xfrm>
            <a:off x="6989322"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4" name="Line 20"/>
          <p:cNvSpPr>
            <a:spLocks noChangeShapeType="1"/>
          </p:cNvSpPr>
          <p:nvPr/>
        </p:nvSpPr>
        <p:spPr bwMode="auto">
          <a:xfrm>
            <a:off x="2601340" y="4257898"/>
            <a:ext cx="896667"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5" name="Line 21"/>
          <p:cNvSpPr>
            <a:spLocks noChangeShapeType="1"/>
          </p:cNvSpPr>
          <p:nvPr/>
        </p:nvSpPr>
        <p:spPr bwMode="auto">
          <a:xfrm flipH="1">
            <a:off x="6182990" y="4257898"/>
            <a:ext cx="806332"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6" name="AutoShape 22"/>
          <p:cNvSpPr>
            <a:spLocks noChangeArrowheads="1"/>
          </p:cNvSpPr>
          <p:nvPr/>
        </p:nvSpPr>
        <p:spPr bwMode="auto">
          <a:xfrm>
            <a:off x="3498008" y="3890933"/>
            <a:ext cx="2597993" cy="645415"/>
          </a:xfrm>
          <a:prstGeom prst="cloudCallout">
            <a:avLst>
              <a:gd name="adj1" fmla="val -27509"/>
              <a:gd name="adj2" fmla="val 40852"/>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lIns="115164" tIns="57582" rIns="115164" bIns="57582"/>
          <a:lstStyle/>
          <a:p>
            <a:pPr algn="ctr" defTabSz="1151544"/>
            <a:endParaRPr lang="fr-FR" dirty="0"/>
          </a:p>
        </p:txBody>
      </p:sp>
      <p:sp>
        <p:nvSpPr>
          <p:cNvPr id="115727" name="Text Box 23"/>
          <p:cNvSpPr txBox="1">
            <a:spLocks noChangeArrowheads="1"/>
          </p:cNvSpPr>
          <p:nvPr/>
        </p:nvSpPr>
        <p:spPr bwMode="auto">
          <a:xfrm>
            <a:off x="4123667" y="4077182"/>
            <a:ext cx="1970661" cy="405690"/>
          </a:xfrm>
          <a:prstGeom prst="rect">
            <a:avLst/>
          </a:prstGeom>
          <a:noFill/>
          <a:ln w="12700" cap="sq">
            <a:noFill/>
            <a:miter lim="800000"/>
            <a:headEnd type="none" w="sm" len="sm"/>
            <a:tailEnd type="none" w="sm" len="sm"/>
          </a:ln>
        </p:spPr>
        <p:txBody>
          <a:bodyPr lIns="115164" tIns="57582" rIns="115164" bIns="57582">
            <a:spAutoFit/>
          </a:bodyPr>
          <a:lstStyle/>
          <a:p>
            <a:pPr defTabSz="1151544">
              <a:spcBef>
                <a:spcPct val="50000"/>
              </a:spcBef>
            </a:pPr>
            <a:r>
              <a:rPr lang="fr-FR" dirty="0">
                <a:solidFill>
                  <a:srgbClr val="000000"/>
                </a:solidFill>
              </a:rPr>
              <a:t>Échanges </a:t>
            </a:r>
          </a:p>
        </p:txBody>
      </p:sp>
      <p:sp>
        <p:nvSpPr>
          <p:cNvPr id="115728" name="Line 24"/>
          <p:cNvSpPr>
            <a:spLocks noChangeShapeType="1"/>
          </p:cNvSpPr>
          <p:nvPr/>
        </p:nvSpPr>
        <p:spPr bwMode="auto">
          <a:xfrm>
            <a:off x="2601340" y="3337720"/>
            <a:ext cx="4387982" cy="0"/>
          </a:xfrm>
          <a:prstGeom prst="line">
            <a:avLst/>
          </a:prstGeom>
          <a:noFill/>
          <a:ln w="12700" cap="sq">
            <a:solidFill>
              <a:schemeClr val="tx1"/>
            </a:solidFill>
            <a:round/>
            <a:headEnd type="triangle" w="med" len="med"/>
            <a:tailEnd type="triangle" w="med" len="med"/>
          </a:ln>
        </p:spPr>
        <p:txBody>
          <a:bodyPr wrap="none" lIns="100346" tIns="50173" rIns="100346" bIns="50173"/>
          <a:lstStyle/>
          <a:p>
            <a:endParaRPr lang="fr-FR" dirty="0"/>
          </a:p>
        </p:txBody>
      </p:sp>
      <p:pic>
        <p:nvPicPr>
          <p:cNvPr id="115729" name="Picture 10" descr="argent_64"/>
          <p:cNvPicPr>
            <a:picLocks noChangeAspect="1" noChangeArrowheads="1" noCrop="1"/>
          </p:cNvPicPr>
          <p:nvPr/>
        </p:nvPicPr>
        <p:blipFill>
          <a:blip r:embed="rId2" cstate="print"/>
          <a:srcRect/>
          <a:stretch>
            <a:fillRect/>
          </a:stretch>
        </p:blipFill>
        <p:spPr bwMode="auto">
          <a:xfrm>
            <a:off x="3228672" y="2874865"/>
            <a:ext cx="1166003" cy="992096"/>
          </a:xfrm>
          <a:prstGeom prst="rect">
            <a:avLst/>
          </a:prstGeom>
          <a:noFill/>
          <a:ln w="9525">
            <a:noFill/>
            <a:miter lim="800000"/>
            <a:headEnd/>
            <a:tailEnd/>
          </a:ln>
        </p:spPr>
      </p:pic>
      <p:sp>
        <p:nvSpPr>
          <p:cNvPr id="115740" name="AutoShape 49"/>
          <p:cNvSpPr>
            <a:spLocks noChangeArrowheads="1"/>
          </p:cNvSpPr>
          <p:nvPr/>
        </p:nvSpPr>
        <p:spPr bwMode="auto">
          <a:xfrm>
            <a:off x="3491880" y="2492896"/>
            <a:ext cx="715996" cy="186248"/>
          </a:xfrm>
          <a:prstGeom prst="curvedDownArrow">
            <a:avLst>
              <a:gd name="adj1" fmla="val 84753"/>
              <a:gd name="adj2" fmla="val 169505"/>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sp>
        <p:nvSpPr>
          <p:cNvPr id="115741" name="AutoShape 50"/>
          <p:cNvSpPr>
            <a:spLocks noChangeArrowheads="1"/>
          </p:cNvSpPr>
          <p:nvPr/>
        </p:nvSpPr>
        <p:spPr bwMode="auto">
          <a:xfrm>
            <a:off x="5652120" y="2492896"/>
            <a:ext cx="717669" cy="184404"/>
          </a:xfrm>
          <a:prstGeom prst="curvedDownArrow">
            <a:avLst>
              <a:gd name="adj1" fmla="val 85800"/>
              <a:gd name="adj2" fmla="val 171600"/>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pic>
        <p:nvPicPr>
          <p:cNvPr id="115747" name="Picture 13"/>
          <p:cNvPicPr>
            <a:picLocks noChangeAspect="1" noChangeArrowheads="1"/>
          </p:cNvPicPr>
          <p:nvPr/>
        </p:nvPicPr>
        <p:blipFill>
          <a:blip r:embed="rId3" cstate="print"/>
          <a:srcRect/>
          <a:stretch>
            <a:fillRect/>
          </a:stretch>
        </p:blipFill>
        <p:spPr bwMode="auto">
          <a:xfrm>
            <a:off x="2051721" y="2564904"/>
            <a:ext cx="5112568" cy="1224136"/>
          </a:xfrm>
          <a:prstGeom prst="rect">
            <a:avLst/>
          </a:prstGeom>
          <a:noFill/>
          <a:ln w="12700" cap="sq">
            <a:noFill/>
            <a:miter lim="800000"/>
            <a:headEnd type="none" w="sm" len="sm"/>
            <a:tailEnd type="none" w="sm" len="sm"/>
          </a:ln>
        </p:spPr>
      </p:pic>
      <p:sp>
        <p:nvSpPr>
          <p:cNvPr id="47" name="ZoneTexte 46"/>
          <p:cNvSpPr txBox="1"/>
          <p:nvPr/>
        </p:nvSpPr>
        <p:spPr>
          <a:xfrm>
            <a:off x="4211960" y="4509120"/>
            <a:ext cx="1296144" cy="276999"/>
          </a:xfrm>
          <a:prstGeom prst="rect">
            <a:avLst/>
          </a:prstGeom>
          <a:noFill/>
        </p:spPr>
        <p:txBody>
          <a:bodyPr wrap="square" rtlCol="0">
            <a:spAutoFit/>
          </a:bodyPr>
          <a:lstStyle/>
          <a:p>
            <a:r>
              <a:rPr lang="fr-FR" sz="1200" dirty="0" smtClean="0"/>
              <a:t>Marché </a:t>
            </a:r>
            <a:endParaRPr lang="fr-FR" sz="1200" dirty="0"/>
          </a:p>
        </p:txBody>
      </p:sp>
      <p:cxnSp>
        <p:nvCxnSpPr>
          <p:cNvPr id="28" name="Connecteur droit avec flèche 27"/>
          <p:cNvCxnSpPr/>
          <p:nvPr/>
        </p:nvCxnSpPr>
        <p:spPr>
          <a:xfrm>
            <a:off x="1835696" y="1988840"/>
            <a:ext cx="504056" cy="64807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7164288" y="2132856"/>
            <a:ext cx="864096" cy="792088"/>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516216" y="1628800"/>
            <a:ext cx="1763688" cy="461665"/>
          </a:xfrm>
          <a:prstGeom prst="rect">
            <a:avLst/>
          </a:prstGeom>
          <a:noFill/>
        </p:spPr>
        <p:txBody>
          <a:bodyPr wrap="square" rtlCol="0">
            <a:spAutoFit/>
          </a:bodyPr>
          <a:lstStyle/>
          <a:p>
            <a:r>
              <a:rPr lang="fr-FR" sz="2400" b="1" dirty="0" smtClean="0"/>
              <a:t>DEMANDE</a:t>
            </a:r>
            <a:endParaRPr lang="fr-FR" sz="2400" b="1" dirty="0"/>
          </a:p>
        </p:txBody>
      </p:sp>
      <p:sp>
        <p:nvSpPr>
          <p:cNvPr id="33" name="ZoneTexte 32"/>
          <p:cNvSpPr txBox="1"/>
          <p:nvPr/>
        </p:nvSpPr>
        <p:spPr>
          <a:xfrm>
            <a:off x="8072462" y="1916832"/>
            <a:ext cx="1071538" cy="276999"/>
          </a:xfrm>
          <a:prstGeom prst="rect">
            <a:avLst/>
          </a:prstGeom>
          <a:noFill/>
        </p:spPr>
        <p:txBody>
          <a:bodyPr wrap="square" rtlCol="0">
            <a:spAutoFit/>
          </a:bodyPr>
          <a:lstStyle/>
          <a:p>
            <a:r>
              <a:rPr lang="fr-FR" sz="1200" dirty="0" smtClean="0"/>
              <a:t>(Keynésiens)</a:t>
            </a:r>
            <a:endParaRPr lang="fr-FR" sz="1200" dirty="0"/>
          </a:p>
        </p:txBody>
      </p:sp>
      <p:sp>
        <p:nvSpPr>
          <p:cNvPr id="39" name="ZoneTexte 38"/>
          <p:cNvSpPr txBox="1"/>
          <p:nvPr/>
        </p:nvSpPr>
        <p:spPr>
          <a:xfrm>
            <a:off x="2339752" y="980728"/>
            <a:ext cx="3528392" cy="461665"/>
          </a:xfrm>
          <a:prstGeom prst="rect">
            <a:avLst/>
          </a:prstGeom>
          <a:noFill/>
        </p:spPr>
        <p:txBody>
          <a:bodyPr wrap="square" rtlCol="0">
            <a:spAutoFit/>
          </a:bodyPr>
          <a:lstStyle/>
          <a:p>
            <a:r>
              <a:rPr lang="fr-FR" sz="2400" b="1" dirty="0" smtClean="0"/>
              <a:t>En agissant sur :</a:t>
            </a:r>
            <a:endParaRPr lang="fr-FR" sz="2400" b="1" dirty="0"/>
          </a:p>
        </p:txBody>
      </p:sp>
      <p:cxnSp>
        <p:nvCxnSpPr>
          <p:cNvPr id="44" name="Connecteur droit avec flèche 43"/>
          <p:cNvCxnSpPr/>
          <p:nvPr/>
        </p:nvCxnSpPr>
        <p:spPr>
          <a:xfrm>
            <a:off x="4572000" y="1268760"/>
            <a:ext cx="27363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51520" y="0"/>
            <a:ext cx="5688632" cy="461665"/>
          </a:xfrm>
          <a:prstGeom prst="rect">
            <a:avLst/>
          </a:prstGeom>
          <a:noFill/>
        </p:spPr>
        <p:txBody>
          <a:bodyPr wrap="square" rtlCol="0">
            <a:spAutoFit/>
          </a:bodyPr>
          <a:lstStyle/>
          <a:p>
            <a:r>
              <a:rPr lang="fr-FR" sz="2400" b="1" dirty="0" smtClean="0"/>
              <a:t>a) La politique de relance par la demande</a:t>
            </a:r>
            <a:endParaRPr lang="fr-FR" sz="2400" b="1" dirty="0"/>
          </a:p>
        </p:txBody>
      </p:sp>
      <p:sp>
        <p:nvSpPr>
          <p:cNvPr id="36" name="ZoneTexte 35"/>
          <p:cNvSpPr txBox="1"/>
          <p:nvPr/>
        </p:nvSpPr>
        <p:spPr>
          <a:xfrm>
            <a:off x="3779912" y="5301208"/>
            <a:ext cx="1944216" cy="369332"/>
          </a:xfrm>
          <a:prstGeom prst="rect">
            <a:avLst/>
          </a:prstGeom>
          <a:noFill/>
        </p:spPr>
        <p:txBody>
          <a:bodyPr wrap="square" rtlCol="0">
            <a:spAutoFit/>
          </a:bodyPr>
          <a:lstStyle/>
          <a:p>
            <a:r>
              <a:rPr lang="fr-FR" b="1" dirty="0" smtClean="0"/>
              <a:t>Mais comment ? </a:t>
            </a:r>
            <a:endParaRPr lang="fr-FR" b="1" dirty="0"/>
          </a:p>
        </p:txBody>
      </p:sp>
      <p:pic>
        <p:nvPicPr>
          <p:cNvPr id="1026" name="Picture 2"/>
          <p:cNvPicPr>
            <a:picLocks noChangeAspect="1" noChangeArrowheads="1"/>
          </p:cNvPicPr>
          <p:nvPr/>
        </p:nvPicPr>
        <p:blipFill>
          <a:blip r:embed="rId4" cstate="print"/>
          <a:srcRect/>
          <a:stretch>
            <a:fillRect/>
          </a:stretch>
        </p:blipFill>
        <p:spPr bwMode="auto">
          <a:xfrm>
            <a:off x="2987824" y="5085184"/>
            <a:ext cx="804862" cy="1195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67544" y="260648"/>
            <a:ext cx="816405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 stimuler l’activité économique l’Etat agit sur les dépenses publiques.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l="2748" t="12177" r="2100" b="11353"/>
          <a:stretch>
            <a:fillRect/>
          </a:stretch>
        </p:blipFill>
        <p:spPr bwMode="auto">
          <a:xfrm>
            <a:off x="1285852" y="1928802"/>
            <a:ext cx="5828413" cy="2504396"/>
          </a:xfrm>
          <a:prstGeom prst="rect">
            <a:avLst/>
          </a:prstGeom>
          <a:noFill/>
          <a:ln w="9525">
            <a:noFill/>
            <a:miter lim="800000"/>
            <a:headEnd/>
            <a:tailEnd/>
          </a:ln>
        </p:spPr>
      </p:pic>
      <p:sp>
        <p:nvSpPr>
          <p:cNvPr id="13315" name="Rectangle 3"/>
          <p:cNvSpPr>
            <a:spLocks noChangeArrowheads="1"/>
          </p:cNvSpPr>
          <p:nvPr/>
        </p:nvSpPr>
        <p:spPr bwMode="auto">
          <a:xfrm>
            <a:off x="1187624" y="1844824"/>
            <a:ext cx="6984776" cy="3096344"/>
          </a:xfrm>
          <a:prstGeom prst="rect">
            <a:avLst/>
          </a:prstGeom>
          <a:noFill/>
          <a:ln w="285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899592" y="5229200"/>
            <a:ext cx="7704856" cy="1323439"/>
          </a:xfrm>
          <a:prstGeom prst="rect">
            <a:avLst/>
          </a:prstGeom>
        </p:spPr>
        <p:txBody>
          <a:bodyPr wrap="square">
            <a:spAutoFit/>
          </a:bodyPr>
          <a:lstStyle/>
          <a:p>
            <a:pPr algn="just"/>
            <a:r>
              <a:rPr lang="fr-FR" sz="2000" dirty="0" smtClean="0"/>
              <a:t>Elle consiste à augmenter les dépenses publiques : investissement de l’Etat, aides sociales, prestations sociales dans le but d’accroître le niveau de la demande pour stimuler l’activité économique ou sortir d’une récession (France 1982 et 2009).</a:t>
            </a:r>
            <a:endParaRPr lang="fr-FR" sz="2000" dirty="0"/>
          </a:p>
        </p:txBody>
      </p:sp>
      <p:sp>
        <p:nvSpPr>
          <p:cNvPr id="6" name="ZoneTexte 5"/>
          <p:cNvSpPr txBox="1"/>
          <p:nvPr/>
        </p:nvSpPr>
        <p:spPr>
          <a:xfrm>
            <a:off x="1214414" y="4357694"/>
            <a:ext cx="3643338" cy="646331"/>
          </a:xfrm>
          <a:prstGeom prst="rect">
            <a:avLst/>
          </a:prstGeom>
          <a:noFill/>
        </p:spPr>
        <p:txBody>
          <a:bodyPr wrap="square" rtlCol="0">
            <a:spAutoFit/>
          </a:bodyPr>
          <a:lstStyle/>
          <a:p>
            <a:r>
              <a:rPr lang="fr-FR" dirty="0" smtClean="0"/>
              <a:t>Augmentation des dépenses publiques</a:t>
            </a:r>
            <a:endParaRPr lang="fr-FR" dirty="0"/>
          </a:p>
        </p:txBody>
      </p:sp>
      <p:sp>
        <p:nvSpPr>
          <p:cNvPr id="7" name="Flèche droite 6"/>
          <p:cNvSpPr/>
          <p:nvPr/>
        </p:nvSpPr>
        <p:spPr>
          <a:xfrm>
            <a:off x="1979712" y="3429000"/>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332656"/>
            <a:ext cx="6984776" cy="1323439"/>
          </a:xfrm>
          <a:prstGeom prst="rect">
            <a:avLst/>
          </a:prstGeom>
          <a:noFill/>
        </p:spPr>
        <p:txBody>
          <a:bodyPr wrap="square" rtlCol="0">
            <a:spAutoFit/>
          </a:bodyPr>
          <a:lstStyle/>
          <a:p>
            <a:r>
              <a:rPr lang="fr-FR" sz="2000" dirty="0" smtClean="0"/>
              <a:t>Par son effet</a:t>
            </a:r>
            <a:r>
              <a:rPr lang="fr-FR" sz="2000" b="1" dirty="0" smtClean="0"/>
              <a:t> multiplicateur </a:t>
            </a:r>
            <a:r>
              <a:rPr lang="fr-FR" sz="2000" dirty="0" smtClean="0"/>
              <a:t>l’investissement public =&gt; développement des investissements privés =&gt; qui se multiplient =&gt; relance de l’économie =&gt; croissance économique =&gt; créations d’emplois =&gt; baisse du chômage.</a:t>
            </a:r>
            <a:endParaRPr lang="fr-FR" sz="2000" dirty="0"/>
          </a:p>
        </p:txBody>
      </p:sp>
      <p:sp>
        <p:nvSpPr>
          <p:cNvPr id="5" name="Ellipse 4"/>
          <p:cNvSpPr/>
          <p:nvPr/>
        </p:nvSpPr>
        <p:spPr>
          <a:xfrm>
            <a:off x="3635896" y="3284984"/>
            <a:ext cx="79208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059832" y="2708920"/>
            <a:ext cx="230425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411760" y="2060848"/>
            <a:ext cx="4032448" cy="32403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a:stCxn id="11" idx="3"/>
          </p:cNvCxnSpPr>
          <p:nvPr/>
        </p:nvCxnSpPr>
        <p:spPr>
          <a:xfrm>
            <a:off x="1835696" y="3829690"/>
            <a:ext cx="1728192"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3645024"/>
            <a:ext cx="1835696" cy="369332"/>
          </a:xfrm>
          <a:prstGeom prst="rect">
            <a:avLst/>
          </a:prstGeom>
          <a:noFill/>
        </p:spPr>
        <p:txBody>
          <a:bodyPr wrap="square" rtlCol="0">
            <a:spAutoFit/>
          </a:bodyPr>
          <a:lstStyle/>
          <a:p>
            <a:r>
              <a:rPr lang="fr-FR" b="1" dirty="0" smtClean="0"/>
              <a:t>Investissement </a:t>
            </a:r>
            <a:endParaRPr lang="fr-FR" b="1" dirty="0"/>
          </a:p>
        </p:txBody>
      </p:sp>
      <p:sp>
        <p:nvSpPr>
          <p:cNvPr id="13" name="ZoneTexte 12"/>
          <p:cNvSpPr txBox="1"/>
          <p:nvPr/>
        </p:nvSpPr>
        <p:spPr>
          <a:xfrm>
            <a:off x="5940152" y="2276872"/>
            <a:ext cx="2304256" cy="369332"/>
          </a:xfrm>
          <a:prstGeom prst="rect">
            <a:avLst/>
          </a:prstGeom>
          <a:noFill/>
        </p:spPr>
        <p:txBody>
          <a:bodyPr wrap="square" rtlCol="0">
            <a:spAutoFit/>
          </a:bodyPr>
          <a:lstStyle/>
          <a:p>
            <a:r>
              <a:rPr lang="fr-FR" b="1" dirty="0" smtClean="0"/>
              <a:t>Activité économique</a:t>
            </a:r>
            <a:endParaRPr lang="fr-FR" b="1" dirty="0"/>
          </a:p>
        </p:txBody>
      </p:sp>
      <p:sp>
        <p:nvSpPr>
          <p:cNvPr id="15" name="Rectangle 14"/>
          <p:cNvSpPr/>
          <p:nvPr/>
        </p:nvSpPr>
        <p:spPr>
          <a:xfrm>
            <a:off x="899592" y="5517232"/>
            <a:ext cx="7560840" cy="923330"/>
          </a:xfrm>
          <a:prstGeom prst="rect">
            <a:avLst/>
          </a:prstGeom>
        </p:spPr>
        <p:txBody>
          <a:bodyPr wrap="square">
            <a:spAutoFit/>
          </a:bodyPr>
          <a:lstStyle/>
          <a:p>
            <a:r>
              <a:rPr lang="fr-FR" dirty="0" smtClean="0"/>
              <a:t>L’Etat va augmenter les dépenses publiques pour relancer l’activité économique (plan de relance en 1982 par la consommation et plan de relance en 2009 par l’investissement public).   </a:t>
            </a:r>
            <a:endParaRPr lang="fr-FR" dirty="0"/>
          </a:p>
        </p:txBody>
      </p:sp>
      <p:sp>
        <p:nvSpPr>
          <p:cNvPr id="10" name="ZoneTexte 9"/>
          <p:cNvSpPr txBox="1"/>
          <p:nvPr/>
        </p:nvSpPr>
        <p:spPr>
          <a:xfrm>
            <a:off x="4429124" y="3429000"/>
            <a:ext cx="648072" cy="369332"/>
          </a:xfrm>
          <a:prstGeom prst="rect">
            <a:avLst/>
          </a:prstGeom>
          <a:noFill/>
        </p:spPr>
        <p:txBody>
          <a:bodyPr wrap="square" rtlCol="0">
            <a:spAutoFit/>
          </a:bodyPr>
          <a:lstStyle/>
          <a:p>
            <a:r>
              <a:rPr lang="fr-FR" dirty="0" smtClean="0"/>
              <a:t>X</a:t>
            </a:r>
            <a:endParaRPr lang="fr-FR" dirty="0"/>
          </a:p>
        </p:txBody>
      </p:sp>
      <p:cxnSp>
        <p:nvCxnSpPr>
          <p:cNvPr id="16" name="Connecteur droit avec flèche 15"/>
          <p:cNvCxnSpPr/>
          <p:nvPr/>
        </p:nvCxnSpPr>
        <p:spPr>
          <a:xfrm flipV="1">
            <a:off x="4643438" y="3500438"/>
            <a:ext cx="1656184" cy="50405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643438" y="3286124"/>
            <a:ext cx="1500198" cy="369332"/>
          </a:xfrm>
          <a:prstGeom prst="rect">
            <a:avLst/>
          </a:prstGeom>
          <a:noFill/>
        </p:spPr>
        <p:txBody>
          <a:bodyPr wrap="square" rtlCol="0">
            <a:spAutoFit/>
          </a:bodyPr>
          <a:lstStyle/>
          <a:p>
            <a:r>
              <a:rPr lang="fr-FR" dirty="0" smtClean="0"/>
              <a:t>Multiplication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amond(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95536" y="724342"/>
            <a:ext cx="7272808" cy="440120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négatifs :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Augmentation du déficit budgétaire (8.3% en 2009, 8.2% en 2010), problème de financement du déficit, risque d’éviction sur le marché financier car l’Etat capte une partie des capitaux pour financer son déficit, hausse des taux d’intérêt, alourdissement de la dette publique, accentue la spéculation, dépendance de l’Etat à l’égard des marchés financiers (des créanciers). Et aggrave la défiance des investisseurs financiers car tout déficit implique une hausse potentielle des impôts.</a:t>
            </a:r>
          </a:p>
          <a:p>
            <a:pPr marL="0" marR="0" lvl="0" indent="0" algn="just" defTabSz="914400" rtl="0" eaLnBrk="0" fontAlgn="base" latinLnBrk="0" hangingPunct="0">
              <a:lnSpc>
                <a:spcPct val="100000"/>
              </a:lnSpc>
              <a:spcBef>
                <a:spcPct val="0"/>
              </a:spcBef>
              <a:spcAft>
                <a:spcPct val="0"/>
              </a:spcAft>
              <a:buClrTx/>
              <a:buSzTx/>
              <a:buFontTx/>
              <a:buNone/>
              <a:tabLst/>
            </a:pPr>
            <a:r>
              <a:rPr lang="fr-FR" sz="2000" dirty="0" smtClean="0">
                <a:latin typeface="Arial" pitchFamily="34" charset="0"/>
                <a:cs typeface="Arial" pitchFamily="34" charset="0"/>
              </a:rPr>
              <a:t>La hausse de la demande profite aux importations =&gt; déficit du commerce extérieur. Sauf si la relance est collective au sein de l’Europe par exemple et de grande ampleur.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Effect transition="in" filter="checkerboard(across)">
                                      <p:cBhvr>
                                        <p:cTn id="7" dur="500"/>
                                        <p:tgtEl>
                                          <p:spTgt spid="112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5">
                                            <p:txEl>
                                              <p:pRg st="3" end="3"/>
                                            </p:txEl>
                                          </p:spTgt>
                                        </p:tgtEl>
                                        <p:attrNameLst>
                                          <p:attrName>style.visibility</p:attrName>
                                        </p:attrNameLst>
                                      </p:cBhvr>
                                      <p:to>
                                        <p:strVal val="visible"/>
                                      </p:to>
                                    </p:set>
                                    <p:animEffect transition="in" filter="diamond(in)">
                                      <p:cBhvr>
                                        <p:cTn id="12" dur="20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971600" y="990601"/>
            <a:ext cx="7056784" cy="286232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positifs :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2000" b="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Relance de l’activité économique par la demande et par l’effet multiplicateur de l’investissement public, facilite la reprise économique donc le retour de la croissance, augmente la création d’emplois, réduit les inégalités sociales, et améliore le pouvoir d’achat des ménages. Améliore les services publics (école, santé, sécurité…).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89">
                                            <p:txEl>
                                              <p:pRg st="3" end="3"/>
                                            </p:txEl>
                                          </p:spTgt>
                                        </p:tgtEl>
                                        <p:attrNameLst>
                                          <p:attrName>style.visibility</p:attrName>
                                        </p:attrNameLst>
                                      </p:cBhvr>
                                      <p:to>
                                        <p:strVal val="visible"/>
                                      </p:to>
                                    </p:set>
                                    <p:animEffect transition="in" filter="diamond(in)">
                                      <p:cBhvr>
                                        <p:cTn id="7" dur="2000"/>
                                        <p:tgtEl>
                                          <p:spTgt spid="378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0"/>
            <a:ext cx="5688632" cy="461665"/>
          </a:xfrm>
          <a:prstGeom prst="rect">
            <a:avLst/>
          </a:prstGeom>
          <a:noFill/>
        </p:spPr>
        <p:txBody>
          <a:bodyPr wrap="square" rtlCol="0">
            <a:spAutoFit/>
          </a:bodyPr>
          <a:lstStyle/>
          <a:p>
            <a:r>
              <a:rPr lang="fr-FR" sz="2400" b="1" dirty="0" smtClean="0"/>
              <a:t>b) La politique de relance par l’offre</a:t>
            </a:r>
            <a:endParaRPr lang="fr-FR" sz="2400" b="1" dirty="0"/>
          </a:p>
        </p:txBody>
      </p:sp>
      <p:pic>
        <p:nvPicPr>
          <p:cNvPr id="3" name="Picture 2" descr="Sans titre"/>
          <p:cNvPicPr>
            <a:picLocks noChangeAspect="1" noChangeArrowheads="1"/>
          </p:cNvPicPr>
          <p:nvPr/>
        </p:nvPicPr>
        <p:blipFill>
          <a:blip r:embed="rId2" cstate="print"/>
          <a:srcRect l="28468" t="24930" r="36476" b="15935"/>
          <a:stretch>
            <a:fillRect/>
          </a:stretch>
        </p:blipFill>
        <p:spPr bwMode="auto">
          <a:xfrm>
            <a:off x="251520" y="836712"/>
            <a:ext cx="1152128" cy="1318300"/>
          </a:xfrm>
          <a:prstGeom prst="rect">
            <a:avLst/>
          </a:prstGeom>
          <a:noFill/>
          <a:ln w="9525">
            <a:noFill/>
            <a:miter lim="800000"/>
            <a:headEnd/>
            <a:tailEnd/>
          </a:ln>
        </p:spPr>
      </p:pic>
      <p:sp>
        <p:nvSpPr>
          <p:cNvPr id="4" name="Text Box 5"/>
          <p:cNvSpPr txBox="1">
            <a:spLocks noChangeArrowheads="1"/>
          </p:cNvSpPr>
          <p:nvPr/>
        </p:nvSpPr>
        <p:spPr bwMode="auto">
          <a:xfrm>
            <a:off x="1472089" y="3722113"/>
            <a:ext cx="1753186"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production</a:t>
            </a:r>
          </a:p>
        </p:txBody>
      </p:sp>
      <p:sp>
        <p:nvSpPr>
          <p:cNvPr id="5" name="Text Box 6"/>
          <p:cNvSpPr txBox="1">
            <a:spLocks noChangeArrowheads="1"/>
          </p:cNvSpPr>
          <p:nvPr/>
        </p:nvSpPr>
        <p:spPr bwMode="auto">
          <a:xfrm>
            <a:off x="3767290" y="3436287"/>
            <a:ext cx="1676233"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répartition</a:t>
            </a:r>
          </a:p>
        </p:txBody>
      </p:sp>
      <p:sp>
        <p:nvSpPr>
          <p:cNvPr id="6" name="Text Box 7"/>
          <p:cNvSpPr txBox="1">
            <a:spLocks noChangeArrowheads="1"/>
          </p:cNvSpPr>
          <p:nvPr/>
        </p:nvSpPr>
        <p:spPr bwMode="auto">
          <a:xfrm>
            <a:off x="5511767" y="3339693"/>
            <a:ext cx="2132930"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consommation</a:t>
            </a:r>
          </a:p>
        </p:txBody>
      </p:sp>
      <p:sp>
        <p:nvSpPr>
          <p:cNvPr id="7" name="Rectangle 13"/>
          <p:cNvSpPr>
            <a:spLocks noChangeArrowheads="1"/>
          </p:cNvSpPr>
          <p:nvPr/>
        </p:nvSpPr>
        <p:spPr bwMode="auto">
          <a:xfrm>
            <a:off x="1259632" y="3356992"/>
            <a:ext cx="6438942" cy="2662799"/>
          </a:xfrm>
          <a:prstGeom prst="rect">
            <a:avLst/>
          </a:prstGeom>
          <a:noFill/>
          <a:ln w="28575" cap="sq">
            <a:solidFill>
              <a:schemeClr val="accent1"/>
            </a:solidFill>
            <a:prstDash val="dash"/>
            <a:miter lim="800000"/>
            <a:headEnd type="none" w="sm" len="sm"/>
            <a:tailEnd type="none" w="sm" len="sm"/>
          </a:ln>
        </p:spPr>
        <p:txBody>
          <a:bodyPr wrap="none" lIns="115164" tIns="57582" rIns="115164" bIns="57582" anchor="ctr"/>
          <a:lstStyle/>
          <a:p>
            <a:pPr defTabSz="1151544"/>
            <a:endParaRPr lang="fr-FR" dirty="0"/>
          </a:p>
        </p:txBody>
      </p:sp>
      <p:sp>
        <p:nvSpPr>
          <p:cNvPr id="8" name="Line 18"/>
          <p:cNvSpPr>
            <a:spLocks noChangeShapeType="1"/>
          </p:cNvSpPr>
          <p:nvPr/>
        </p:nvSpPr>
        <p:spPr bwMode="auto">
          <a:xfrm>
            <a:off x="2244963" y="4544557"/>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9" name="Line 19"/>
          <p:cNvSpPr>
            <a:spLocks noChangeShapeType="1"/>
          </p:cNvSpPr>
          <p:nvPr/>
        </p:nvSpPr>
        <p:spPr bwMode="auto">
          <a:xfrm>
            <a:off x="6632945" y="4544557"/>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0" name="Line 20"/>
          <p:cNvSpPr>
            <a:spLocks noChangeShapeType="1"/>
          </p:cNvSpPr>
          <p:nvPr/>
        </p:nvSpPr>
        <p:spPr bwMode="auto">
          <a:xfrm>
            <a:off x="2244963" y="5464735"/>
            <a:ext cx="896667"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 name="Line 21"/>
          <p:cNvSpPr>
            <a:spLocks noChangeShapeType="1"/>
          </p:cNvSpPr>
          <p:nvPr/>
        </p:nvSpPr>
        <p:spPr bwMode="auto">
          <a:xfrm flipH="1">
            <a:off x="5826613" y="5464735"/>
            <a:ext cx="806332"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2" name="AutoShape 22"/>
          <p:cNvSpPr>
            <a:spLocks noChangeArrowheads="1"/>
          </p:cNvSpPr>
          <p:nvPr/>
        </p:nvSpPr>
        <p:spPr bwMode="auto">
          <a:xfrm>
            <a:off x="3141631" y="5097770"/>
            <a:ext cx="2597993" cy="645415"/>
          </a:xfrm>
          <a:prstGeom prst="cloudCallout">
            <a:avLst>
              <a:gd name="adj1" fmla="val -27509"/>
              <a:gd name="adj2" fmla="val 40852"/>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lIns="115164" tIns="57582" rIns="115164" bIns="57582"/>
          <a:lstStyle/>
          <a:p>
            <a:pPr algn="ctr" defTabSz="1151544"/>
            <a:endParaRPr lang="fr-FR" dirty="0"/>
          </a:p>
        </p:txBody>
      </p:sp>
      <p:pic>
        <p:nvPicPr>
          <p:cNvPr id="13" name="Picture 13"/>
          <p:cNvPicPr>
            <a:picLocks noChangeAspect="1" noChangeArrowheads="1"/>
          </p:cNvPicPr>
          <p:nvPr/>
        </p:nvPicPr>
        <p:blipFill>
          <a:blip r:embed="rId3" cstate="print"/>
          <a:srcRect/>
          <a:stretch>
            <a:fillRect/>
          </a:stretch>
        </p:blipFill>
        <p:spPr bwMode="auto">
          <a:xfrm>
            <a:off x="1695344" y="3771741"/>
            <a:ext cx="5112568" cy="1224136"/>
          </a:xfrm>
          <a:prstGeom prst="rect">
            <a:avLst/>
          </a:prstGeom>
          <a:noFill/>
          <a:ln w="12700" cap="sq">
            <a:noFill/>
            <a:miter lim="800000"/>
            <a:headEnd type="none" w="sm" len="sm"/>
            <a:tailEnd type="none" w="sm" len="sm"/>
          </a:ln>
        </p:spPr>
      </p:pic>
      <p:sp>
        <p:nvSpPr>
          <p:cNvPr id="14" name="ZoneTexte 13"/>
          <p:cNvSpPr txBox="1"/>
          <p:nvPr/>
        </p:nvSpPr>
        <p:spPr>
          <a:xfrm>
            <a:off x="323528" y="2420888"/>
            <a:ext cx="3528392" cy="461665"/>
          </a:xfrm>
          <a:prstGeom prst="rect">
            <a:avLst/>
          </a:prstGeom>
          <a:noFill/>
        </p:spPr>
        <p:txBody>
          <a:bodyPr wrap="square" rtlCol="0">
            <a:spAutoFit/>
          </a:bodyPr>
          <a:lstStyle/>
          <a:p>
            <a:r>
              <a:rPr lang="fr-FR" sz="2400" b="1" dirty="0" smtClean="0"/>
              <a:t>En agissant sur :</a:t>
            </a:r>
            <a:endParaRPr lang="fr-FR" sz="2400" b="1" dirty="0"/>
          </a:p>
        </p:txBody>
      </p:sp>
      <p:sp>
        <p:nvSpPr>
          <p:cNvPr id="15" name="Text Box 23"/>
          <p:cNvSpPr txBox="1">
            <a:spLocks noChangeArrowheads="1"/>
          </p:cNvSpPr>
          <p:nvPr/>
        </p:nvSpPr>
        <p:spPr bwMode="auto">
          <a:xfrm>
            <a:off x="3635896" y="5229200"/>
            <a:ext cx="1970661" cy="405690"/>
          </a:xfrm>
          <a:prstGeom prst="rect">
            <a:avLst/>
          </a:prstGeom>
          <a:noFill/>
          <a:ln w="12700" cap="sq">
            <a:noFill/>
            <a:miter lim="800000"/>
            <a:headEnd type="none" w="sm" len="sm"/>
            <a:tailEnd type="none" w="sm" len="sm"/>
          </a:ln>
        </p:spPr>
        <p:txBody>
          <a:bodyPr lIns="115164" tIns="57582" rIns="115164" bIns="57582">
            <a:spAutoFit/>
          </a:bodyPr>
          <a:lstStyle/>
          <a:p>
            <a:pPr defTabSz="1151544">
              <a:spcBef>
                <a:spcPct val="50000"/>
              </a:spcBef>
            </a:pPr>
            <a:r>
              <a:rPr lang="fr-FR" dirty="0">
                <a:solidFill>
                  <a:srgbClr val="000000"/>
                </a:solidFill>
              </a:rPr>
              <a:t>Échanges </a:t>
            </a:r>
          </a:p>
        </p:txBody>
      </p:sp>
      <p:cxnSp>
        <p:nvCxnSpPr>
          <p:cNvPr id="17" name="Connecteur droit avec flèche 16"/>
          <p:cNvCxnSpPr/>
          <p:nvPr/>
        </p:nvCxnSpPr>
        <p:spPr>
          <a:xfrm flipH="1">
            <a:off x="971600" y="2852936"/>
            <a:ext cx="792089"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67544" y="3429000"/>
            <a:ext cx="1656184" cy="461665"/>
          </a:xfrm>
          <a:prstGeom prst="rect">
            <a:avLst/>
          </a:prstGeom>
          <a:noFill/>
        </p:spPr>
        <p:txBody>
          <a:bodyPr wrap="square" rtlCol="0">
            <a:spAutoFit/>
          </a:bodyPr>
          <a:lstStyle/>
          <a:p>
            <a:r>
              <a:rPr lang="fr-FR" sz="2400" b="1" dirty="0" smtClean="0"/>
              <a:t>Offre </a:t>
            </a:r>
            <a:endParaRPr lang="fr-FR" sz="2400" b="1" dirty="0"/>
          </a:p>
        </p:txBody>
      </p:sp>
      <p:sp>
        <p:nvSpPr>
          <p:cNvPr id="21" name="Flèche droite 20"/>
          <p:cNvSpPr/>
          <p:nvPr/>
        </p:nvSpPr>
        <p:spPr>
          <a:xfrm>
            <a:off x="971600" y="4077072"/>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14" name="Picture 2" descr="http://www.dauphine.fr/CRJBS/Say.jpg"/>
          <p:cNvPicPr>
            <a:picLocks noChangeAspect="1" noChangeArrowheads="1"/>
          </p:cNvPicPr>
          <p:nvPr/>
        </p:nvPicPr>
        <p:blipFill>
          <a:blip r:embed="rId4" cstate="print"/>
          <a:srcRect l="10178" t="9630" r="12000" b="13326"/>
          <a:stretch>
            <a:fillRect/>
          </a:stretch>
        </p:blipFill>
        <p:spPr bwMode="auto">
          <a:xfrm>
            <a:off x="1691680" y="620688"/>
            <a:ext cx="792088" cy="905243"/>
          </a:xfrm>
          <a:prstGeom prst="rect">
            <a:avLst/>
          </a:prstGeom>
          <a:noFill/>
        </p:spPr>
      </p:pic>
      <p:sp>
        <p:nvSpPr>
          <p:cNvPr id="23" name="ZoneTexte 22"/>
          <p:cNvSpPr txBox="1"/>
          <p:nvPr/>
        </p:nvSpPr>
        <p:spPr>
          <a:xfrm>
            <a:off x="2483768" y="836712"/>
            <a:ext cx="4896544" cy="646331"/>
          </a:xfrm>
          <a:prstGeom prst="rect">
            <a:avLst/>
          </a:prstGeom>
          <a:noFill/>
        </p:spPr>
        <p:txBody>
          <a:bodyPr wrap="square" rtlCol="0">
            <a:spAutoFit/>
          </a:bodyPr>
          <a:lstStyle/>
          <a:p>
            <a:r>
              <a:rPr lang="fr-FR" dirty="0" smtClean="0"/>
              <a:t>J.B. Say (1767-1832) lois des débouchés : l’offre qui crée la demande</a:t>
            </a:r>
            <a:endParaRPr lang="fr-FR" dirty="0"/>
          </a:p>
        </p:txBody>
      </p:sp>
      <p:pic>
        <p:nvPicPr>
          <p:cNvPr id="38915" name="Picture 3" descr="arthur-laffer[1]"/>
          <p:cNvPicPr>
            <a:picLocks noChangeAspect="1" noChangeArrowheads="1"/>
          </p:cNvPicPr>
          <p:nvPr/>
        </p:nvPicPr>
        <p:blipFill>
          <a:blip r:embed="rId5" cstate="print"/>
          <a:srcRect/>
          <a:stretch>
            <a:fillRect/>
          </a:stretch>
        </p:blipFill>
        <p:spPr bwMode="auto">
          <a:xfrm>
            <a:off x="1547664" y="1670645"/>
            <a:ext cx="576064" cy="768085"/>
          </a:xfrm>
          <a:prstGeom prst="rect">
            <a:avLst/>
          </a:prstGeom>
          <a:noFill/>
          <a:ln w="9525">
            <a:noFill/>
            <a:miter lim="800000"/>
            <a:headEnd/>
            <a:tailEnd/>
          </a:ln>
        </p:spPr>
      </p:pic>
      <p:sp>
        <p:nvSpPr>
          <p:cNvPr id="38916" name="Rectangle 4"/>
          <p:cNvSpPr>
            <a:spLocks noChangeArrowheads="1"/>
          </p:cNvSpPr>
          <p:nvPr/>
        </p:nvSpPr>
        <p:spPr bwMode="auto">
          <a:xfrm>
            <a:off x="1547664" y="1700808"/>
            <a:ext cx="6874768" cy="79208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8917" name="Rectangle 5"/>
          <p:cNvSpPr>
            <a:spLocks noChangeArrowheads="1"/>
          </p:cNvSpPr>
          <p:nvPr/>
        </p:nvSpPr>
        <p:spPr bwMode="auto">
          <a:xfrm>
            <a:off x="2195736" y="1657926"/>
            <a:ext cx="58326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LAFFER</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économiste contemporain démontrant par une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courbe que les recettes fiscales diminuent à partir d’un certain seuil d’imposition, car au-delà de ce seuil, la fiscalité décourage l’esprit d’entreprendre et la croissance car le surplus produit est confisqué par l’Impôt.</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rot="10800000" flipV="1">
            <a:off x="611560" y="-31159"/>
            <a:ext cx="69482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Action sur les recettes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Elle consiste à diminuer les impôts directs (impôts sur les revenus) afin de favoriser  davantage </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l’offre</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que la demande en s’inspirant de la courbe de </a:t>
            </a:r>
            <a:r>
              <a:rPr kumimoji="0" lang="fr-F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Laffer</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 6" descr="001.jpg"/>
          <p:cNvPicPr>
            <a:picLocks noChangeAspect="1"/>
          </p:cNvPicPr>
          <p:nvPr/>
        </p:nvPicPr>
        <p:blipFill>
          <a:blip r:embed="rId2" cstate="print"/>
          <a:srcRect l="16787" t="55250" r="12455" b="15350"/>
          <a:stretch>
            <a:fillRect/>
          </a:stretch>
        </p:blipFill>
        <p:spPr>
          <a:xfrm>
            <a:off x="395536" y="2060848"/>
            <a:ext cx="7434826"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7">
                                            <p:txEl>
                                              <p:pRg st="3" end="3"/>
                                            </p:txEl>
                                          </p:spTgt>
                                        </p:tgtEl>
                                        <p:attrNameLst>
                                          <p:attrName>style.visibility</p:attrName>
                                        </p:attrNameLst>
                                      </p:cBhvr>
                                      <p:to>
                                        <p:strVal val="visible"/>
                                      </p:to>
                                    </p:set>
                                    <p:animEffect transition="in" filter="diamond(in)">
                                      <p:cBhvr>
                                        <p:cTn id="7" dur="2000"/>
                                        <p:tgtEl>
                                          <p:spTgt spid="399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78" t="4865" b="6473"/>
          <a:stretch>
            <a:fillRect/>
          </a:stretch>
        </p:blipFill>
        <p:spPr bwMode="auto">
          <a:xfrm>
            <a:off x="1259632" y="2492896"/>
            <a:ext cx="6860476" cy="3816424"/>
          </a:xfrm>
          <a:prstGeom prst="rect">
            <a:avLst/>
          </a:prstGeom>
          <a:noFill/>
          <a:ln w="9525">
            <a:noFill/>
            <a:miter lim="800000"/>
            <a:headEnd/>
            <a:tailEnd/>
          </a:ln>
        </p:spPr>
      </p:pic>
      <p:cxnSp>
        <p:nvCxnSpPr>
          <p:cNvPr id="3" name="Connecteur droit avec flèche 2"/>
          <p:cNvCxnSpPr/>
          <p:nvPr/>
        </p:nvCxnSpPr>
        <p:spPr>
          <a:xfrm>
            <a:off x="6660232" y="2132856"/>
            <a:ext cx="792088" cy="13681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9512" y="332656"/>
            <a:ext cx="7164288" cy="1754326"/>
          </a:xfrm>
          <a:prstGeom prst="rect">
            <a:avLst/>
          </a:prstGeom>
        </p:spPr>
        <p:txBody>
          <a:bodyPr wrap="square">
            <a:spAutoFit/>
          </a:bodyPr>
          <a:lstStyle/>
          <a:p>
            <a:pPr algn="just"/>
            <a:r>
              <a:rPr lang="fr-FR" dirty="0" smtClean="0"/>
              <a:t>L’Etat va réduire les impôts pour encourager l’offre. On parle dans ce cas de </a:t>
            </a:r>
            <a:r>
              <a:rPr lang="fr-FR" b="1" dirty="0" smtClean="0"/>
              <a:t>politique de l’offre </a:t>
            </a:r>
            <a:r>
              <a:rPr lang="fr-FR" dirty="0" smtClean="0"/>
              <a:t>car l’Etat cherche à stimuler l’offre plutôt que la demande. Cela se traduit par un désengagement de l’Etat de la vie économique. (</a:t>
            </a:r>
            <a:r>
              <a:rPr lang="fr-FR" b="1" dirty="0" smtClean="0"/>
              <a:t>Politiques dites libérales</a:t>
            </a:r>
            <a:r>
              <a:rPr lang="fr-FR" dirty="0" smtClean="0"/>
              <a:t> : Politique de Reagan aux USA, de Thatcher en Grande Bretagne durant les années 80 et en France à partir de 2007)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ans titre3"/>
          <p:cNvPicPr>
            <a:picLocks noChangeAspect="1" noChangeArrowheads="1"/>
          </p:cNvPicPr>
          <p:nvPr/>
        </p:nvPicPr>
        <p:blipFill>
          <a:blip r:embed="rId3" cstate="print"/>
          <a:srcRect/>
          <a:stretch>
            <a:fillRect/>
          </a:stretch>
        </p:blipFill>
        <p:spPr bwMode="auto">
          <a:xfrm>
            <a:off x="827584" y="1497725"/>
            <a:ext cx="7243616" cy="5360275"/>
          </a:xfrm>
          <a:prstGeom prst="rect">
            <a:avLst/>
          </a:prstGeom>
          <a:noFill/>
          <a:ln w="9525">
            <a:noFill/>
            <a:miter lim="800000"/>
            <a:headEnd/>
            <a:tailEnd/>
          </a:ln>
        </p:spPr>
      </p:pic>
      <p:sp>
        <p:nvSpPr>
          <p:cNvPr id="11" name="ZoneTexte 10"/>
          <p:cNvSpPr txBox="1"/>
          <p:nvPr/>
        </p:nvSpPr>
        <p:spPr>
          <a:xfrm>
            <a:off x="1187624" y="0"/>
            <a:ext cx="7704856" cy="584775"/>
          </a:xfrm>
          <a:prstGeom prst="rect">
            <a:avLst/>
          </a:prstGeom>
          <a:noFill/>
        </p:spPr>
        <p:txBody>
          <a:bodyPr wrap="square" rtlCol="0">
            <a:spAutoFit/>
          </a:bodyPr>
          <a:lstStyle/>
          <a:p>
            <a:r>
              <a:rPr lang="fr-FR" sz="3200" b="1" dirty="0" smtClean="0"/>
              <a:t>Politique de relance et politique de rigueur !</a:t>
            </a:r>
            <a:endParaRPr lang="fr-FR" sz="3200" b="1" dirty="0"/>
          </a:p>
        </p:txBody>
      </p:sp>
      <p:sp>
        <p:nvSpPr>
          <p:cNvPr id="12" name="Ellipse 11"/>
          <p:cNvSpPr/>
          <p:nvPr/>
        </p:nvSpPr>
        <p:spPr>
          <a:xfrm>
            <a:off x="1187624" y="1484784"/>
            <a:ext cx="3384376"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p:nvPr/>
        </p:nvCxnSpPr>
        <p:spPr>
          <a:xfrm flipH="1" flipV="1">
            <a:off x="539552" y="1988840"/>
            <a:ext cx="72008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0" y="1484784"/>
            <a:ext cx="899592" cy="461665"/>
          </a:xfrm>
          <a:prstGeom prst="rect">
            <a:avLst/>
          </a:prstGeom>
          <a:noFill/>
        </p:spPr>
        <p:txBody>
          <a:bodyPr wrap="square" rtlCol="0">
            <a:spAutoFit/>
          </a:bodyPr>
          <a:lstStyle/>
          <a:p>
            <a:r>
              <a:rPr lang="fr-FR" sz="2400" b="1" dirty="0" smtClean="0"/>
              <a:t>Offre</a:t>
            </a:r>
            <a:r>
              <a:rPr lang="fr-FR" b="1" dirty="0" smtClean="0"/>
              <a:t> </a:t>
            </a:r>
            <a:endParaRPr lang="fr-FR" b="1" dirty="0"/>
          </a:p>
        </p:txBody>
      </p:sp>
      <p:sp>
        <p:nvSpPr>
          <p:cNvPr id="19" name="Ellipse 18"/>
          <p:cNvSpPr/>
          <p:nvPr/>
        </p:nvSpPr>
        <p:spPr>
          <a:xfrm>
            <a:off x="5220072" y="4365104"/>
            <a:ext cx="331236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V="1">
            <a:off x="7668344" y="4077072"/>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596336" y="3645024"/>
            <a:ext cx="1547664" cy="461665"/>
          </a:xfrm>
          <a:prstGeom prst="rect">
            <a:avLst/>
          </a:prstGeom>
          <a:noFill/>
        </p:spPr>
        <p:txBody>
          <a:bodyPr wrap="square" rtlCol="0">
            <a:spAutoFit/>
          </a:bodyPr>
          <a:lstStyle/>
          <a:p>
            <a:r>
              <a:rPr lang="fr-FR" sz="2400" b="1" dirty="0" smtClean="0"/>
              <a:t>Demande </a:t>
            </a:r>
            <a:endParaRPr lang="fr-FR" sz="2400" b="1" dirty="0"/>
          </a:p>
        </p:txBody>
      </p:sp>
      <p:sp>
        <p:nvSpPr>
          <p:cNvPr id="23" name="ZoneTexte 22"/>
          <p:cNvSpPr txBox="1"/>
          <p:nvPr/>
        </p:nvSpPr>
        <p:spPr>
          <a:xfrm>
            <a:off x="1043608" y="764704"/>
            <a:ext cx="7128792" cy="369332"/>
          </a:xfrm>
          <a:prstGeom prst="rect">
            <a:avLst/>
          </a:prstGeom>
          <a:noFill/>
        </p:spPr>
        <p:txBody>
          <a:bodyPr wrap="square" rtlCol="0">
            <a:spAutoFit/>
          </a:bodyPr>
          <a:lstStyle/>
          <a:p>
            <a:r>
              <a:rPr lang="fr-FR" b="1" i="1" dirty="0" smtClean="0"/>
              <a:t>« l’offre crée la demande ou la demande crée l’offre: c’est la question ?  »</a:t>
            </a:r>
            <a:endParaRPr lang="fr-FR"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196752"/>
            <a:ext cx="3384376" cy="501675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négatifs :</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Diminution des dépenses afin d’éviter une aggravation du déficit,  cela encourage plus l’épargne que la consommation notamment celle des ménages les plus aisés et freine la croissance à cause d’une demande poussive, et cela  aggrave les inégalités sociales, accentue la précarité. Réduit les moyens des services publics.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4932040" y="332656"/>
            <a:ext cx="3059832" cy="62478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positifs :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2000" b="1"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Augmentation des profits, stimule l’investissement et l’innovation des entreprises, encourage l’offre et l’esprit d’entreprendre. Améliore la compétitivité. Les profits d’aujourd’hui ainsi rétablis et gonflés devraient faire les investissements de demain et les emplois d’après demain. Renforce la confiance des investisseurs financiers et attire les capitaux.</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4033">
                                            <p:txEl>
                                              <p:pRg st="3" end="3"/>
                                            </p:txEl>
                                          </p:spTgt>
                                        </p:tgtEl>
                                        <p:attrNameLst>
                                          <p:attrName>style.visibility</p:attrName>
                                        </p:attrNameLst>
                                      </p:cBhvr>
                                      <p:to>
                                        <p:strVal val="visible"/>
                                      </p:to>
                                    </p:set>
                                    <p:animEffect transition="in" filter="diamond(in)">
                                      <p:cBhvr>
                                        <p:cTn id="7" dur="2000"/>
                                        <p:tgtEl>
                                          <p:spTgt spid="4403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4034">
                                            <p:txEl>
                                              <p:pRg st="3" end="3"/>
                                            </p:txEl>
                                          </p:spTgt>
                                        </p:tgtEl>
                                        <p:attrNameLst>
                                          <p:attrName>style.visibility</p:attrName>
                                        </p:attrNameLst>
                                      </p:cBhvr>
                                      <p:to>
                                        <p:strVal val="visible"/>
                                      </p:to>
                                    </p:set>
                                    <p:animEffect transition="in" filter="diamond(in)">
                                      <p:cBhvr>
                                        <p:cTn id="12" dur="20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4573688" cy="369332"/>
          </a:xfrm>
          <a:prstGeom prst="rect">
            <a:avLst/>
          </a:prstGeom>
        </p:spPr>
        <p:txBody>
          <a:bodyPr wrap="none">
            <a:spAutoFit/>
          </a:bodyPr>
          <a:lstStyle/>
          <a:p>
            <a:pPr lvl="0" algn="just" eaLnBrk="0" fontAlgn="base" hangingPunct="0">
              <a:spcBef>
                <a:spcPct val="0"/>
              </a:spcBef>
              <a:spcAft>
                <a:spcPct val="0"/>
              </a:spcAft>
              <a:buFontTx/>
              <a:buChar char="•"/>
            </a:pPr>
            <a:r>
              <a:rPr lang="fr-FR" b="1" dirty="0" smtClean="0">
                <a:latin typeface="Arial" pitchFamily="34" charset="0"/>
                <a:ea typeface="Times New Roman" pitchFamily="18" charset="0"/>
                <a:cs typeface="Arial" pitchFamily="34" charset="0"/>
              </a:rPr>
              <a:t>Action sur les cotisations patronales :  </a:t>
            </a:r>
          </a:p>
        </p:txBody>
      </p:sp>
      <p:pic>
        <p:nvPicPr>
          <p:cNvPr id="43009" name="Picture 1"/>
          <p:cNvPicPr>
            <a:picLocks noChangeAspect="1" noChangeArrowheads="1"/>
          </p:cNvPicPr>
          <p:nvPr/>
        </p:nvPicPr>
        <p:blipFill>
          <a:blip r:embed="rId2" cstate="print"/>
          <a:srcRect l="61580" t="18143" b="37895"/>
          <a:stretch>
            <a:fillRect/>
          </a:stretch>
        </p:blipFill>
        <p:spPr bwMode="auto">
          <a:xfrm>
            <a:off x="1835696" y="2060848"/>
            <a:ext cx="2885390" cy="2160240"/>
          </a:xfrm>
          <a:prstGeom prst="rect">
            <a:avLst/>
          </a:prstGeom>
          <a:noFill/>
          <a:ln w="9525">
            <a:noFill/>
            <a:miter lim="800000"/>
            <a:headEnd/>
            <a:tailEnd/>
          </a:ln>
        </p:spPr>
      </p:pic>
      <p:sp>
        <p:nvSpPr>
          <p:cNvPr id="4" name="Rectangle 3"/>
          <p:cNvSpPr/>
          <p:nvPr/>
        </p:nvSpPr>
        <p:spPr>
          <a:xfrm>
            <a:off x="1763688" y="2636912"/>
            <a:ext cx="8640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4860032" y="3501008"/>
            <a:ext cx="19442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76056" y="2996952"/>
            <a:ext cx="2664296" cy="369332"/>
          </a:xfrm>
          <a:prstGeom prst="rect">
            <a:avLst/>
          </a:prstGeom>
          <a:noFill/>
        </p:spPr>
        <p:txBody>
          <a:bodyPr wrap="square" rtlCol="0">
            <a:spAutoFit/>
          </a:bodyPr>
          <a:lstStyle/>
          <a:p>
            <a:r>
              <a:rPr lang="fr-FR" b="1" dirty="0" smtClean="0"/>
              <a:t>Production </a:t>
            </a:r>
            <a:endParaRPr lang="fr-FR" b="1" dirty="0"/>
          </a:p>
        </p:txBody>
      </p:sp>
      <p:sp>
        <p:nvSpPr>
          <p:cNvPr id="7" name="ZoneTexte 6"/>
          <p:cNvSpPr txBox="1"/>
          <p:nvPr/>
        </p:nvSpPr>
        <p:spPr>
          <a:xfrm>
            <a:off x="3786182" y="2571744"/>
            <a:ext cx="1728192" cy="369332"/>
          </a:xfrm>
          <a:prstGeom prst="rect">
            <a:avLst/>
          </a:prstGeom>
          <a:noFill/>
        </p:spPr>
        <p:txBody>
          <a:bodyPr wrap="square" rtlCol="0">
            <a:spAutoFit/>
          </a:bodyPr>
          <a:lstStyle/>
          <a:p>
            <a:r>
              <a:rPr lang="fr-FR" b="1" dirty="0" smtClean="0"/>
              <a:t>Entreprise </a:t>
            </a:r>
            <a:endParaRPr lang="fr-FR" b="1" dirty="0"/>
          </a:p>
        </p:txBody>
      </p:sp>
      <p:cxnSp>
        <p:nvCxnSpPr>
          <p:cNvPr id="9" name="Connecteur droit avec flèche 8"/>
          <p:cNvCxnSpPr/>
          <p:nvPr/>
        </p:nvCxnSpPr>
        <p:spPr>
          <a:xfrm rot="10800000" flipV="1">
            <a:off x="714348" y="1556792"/>
            <a:ext cx="4001668" cy="18722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716016" y="404664"/>
            <a:ext cx="36004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b="1" dirty="0" smtClean="0"/>
              <a:t>Réduction des charges patronales : exemple du pacte de responsabilité en 2014 =&gt; réduction de 30 Mds d’euros pour 2015.</a:t>
            </a:r>
            <a:endParaRPr lang="fr-FR" b="1" dirty="0"/>
          </a:p>
        </p:txBody>
      </p:sp>
      <p:sp>
        <p:nvSpPr>
          <p:cNvPr id="11" name="Flèche droite 10"/>
          <p:cNvSpPr/>
          <p:nvPr/>
        </p:nvSpPr>
        <p:spPr>
          <a:xfrm>
            <a:off x="1115616" y="3861048"/>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0" y="3717032"/>
            <a:ext cx="1187624" cy="369332"/>
          </a:xfrm>
          <a:prstGeom prst="rect">
            <a:avLst/>
          </a:prstGeom>
          <a:noFill/>
        </p:spPr>
        <p:txBody>
          <a:bodyPr wrap="square" rtlCol="0">
            <a:spAutoFit/>
          </a:bodyPr>
          <a:lstStyle/>
          <a:p>
            <a:r>
              <a:rPr lang="fr-FR" b="1" dirty="0" smtClean="0"/>
              <a:t>Travail </a:t>
            </a:r>
            <a:endParaRPr lang="fr-FR" b="1" dirty="0"/>
          </a:p>
        </p:txBody>
      </p:sp>
      <p:sp>
        <p:nvSpPr>
          <p:cNvPr id="13" name="ZoneTexte 12"/>
          <p:cNvSpPr txBox="1"/>
          <p:nvPr/>
        </p:nvSpPr>
        <p:spPr>
          <a:xfrm>
            <a:off x="179512" y="4509120"/>
            <a:ext cx="4032448" cy="369332"/>
          </a:xfrm>
          <a:prstGeom prst="rect">
            <a:avLst/>
          </a:prstGeom>
          <a:noFill/>
        </p:spPr>
        <p:txBody>
          <a:bodyPr wrap="square" rtlCol="0">
            <a:spAutoFit/>
          </a:bodyPr>
          <a:lstStyle/>
          <a:p>
            <a:r>
              <a:rPr lang="fr-FR" b="1" dirty="0" smtClean="0"/>
              <a:t>Coût du travail = salaire brut+cotisations</a:t>
            </a:r>
            <a:endParaRPr lang="fr-FR" b="1" dirty="0"/>
          </a:p>
        </p:txBody>
      </p:sp>
      <p:sp>
        <p:nvSpPr>
          <p:cNvPr id="14" name="Flèche vers le haut 13"/>
          <p:cNvSpPr/>
          <p:nvPr/>
        </p:nvSpPr>
        <p:spPr>
          <a:xfrm>
            <a:off x="395536" y="4149080"/>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Nuage 14"/>
          <p:cNvSpPr/>
          <p:nvPr/>
        </p:nvSpPr>
        <p:spPr>
          <a:xfrm>
            <a:off x="6948264" y="2996952"/>
            <a:ext cx="1944216" cy="165618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308304" y="3501008"/>
            <a:ext cx="1080120" cy="369332"/>
          </a:xfrm>
          <a:prstGeom prst="rect">
            <a:avLst/>
          </a:prstGeom>
          <a:noFill/>
        </p:spPr>
        <p:txBody>
          <a:bodyPr wrap="square" rtlCol="0">
            <a:spAutoFit/>
          </a:bodyPr>
          <a:lstStyle/>
          <a:p>
            <a:r>
              <a:rPr lang="fr-FR" b="1" dirty="0" smtClean="0"/>
              <a:t>Marché </a:t>
            </a:r>
            <a:endParaRPr lang="fr-FR" b="1" dirty="0"/>
          </a:p>
        </p:txBody>
      </p:sp>
      <p:sp>
        <p:nvSpPr>
          <p:cNvPr id="17" name="Flèche vers le haut 16"/>
          <p:cNvSpPr/>
          <p:nvPr/>
        </p:nvSpPr>
        <p:spPr>
          <a:xfrm>
            <a:off x="7884368" y="4725144"/>
            <a:ext cx="360040"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668344" y="5733256"/>
            <a:ext cx="1224136" cy="646331"/>
          </a:xfrm>
          <a:prstGeom prst="rect">
            <a:avLst/>
          </a:prstGeom>
          <a:noFill/>
        </p:spPr>
        <p:txBody>
          <a:bodyPr wrap="square" rtlCol="0">
            <a:spAutoFit/>
          </a:bodyPr>
          <a:lstStyle/>
          <a:p>
            <a:r>
              <a:rPr lang="fr-FR" dirty="0" smtClean="0"/>
              <a:t>Clients (demande) </a:t>
            </a:r>
            <a:endParaRPr lang="fr-FR" dirty="0"/>
          </a:p>
        </p:txBody>
      </p:sp>
      <p:sp>
        <p:nvSpPr>
          <p:cNvPr id="19" name="Flèche vers le bas 18"/>
          <p:cNvSpPr/>
          <p:nvPr/>
        </p:nvSpPr>
        <p:spPr>
          <a:xfrm>
            <a:off x="7956376" y="242088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487816" y="1988840"/>
            <a:ext cx="1656184" cy="369332"/>
          </a:xfrm>
          <a:prstGeom prst="rect">
            <a:avLst/>
          </a:prstGeom>
          <a:noFill/>
        </p:spPr>
        <p:txBody>
          <a:bodyPr wrap="square" rtlCol="0">
            <a:spAutoFit/>
          </a:bodyPr>
          <a:lstStyle/>
          <a:p>
            <a:r>
              <a:rPr lang="fr-FR" dirty="0" smtClean="0"/>
              <a:t>Concurrents </a:t>
            </a:r>
            <a:endParaRPr lang="fr-FR" dirty="0"/>
          </a:p>
        </p:txBody>
      </p:sp>
      <p:sp>
        <p:nvSpPr>
          <p:cNvPr id="21" name="ZoneTexte 20"/>
          <p:cNvSpPr txBox="1"/>
          <p:nvPr/>
        </p:nvSpPr>
        <p:spPr>
          <a:xfrm>
            <a:off x="3635896" y="3861048"/>
            <a:ext cx="1008112" cy="369332"/>
          </a:xfrm>
          <a:prstGeom prst="rect">
            <a:avLst/>
          </a:prstGeom>
          <a:noFill/>
        </p:spPr>
        <p:txBody>
          <a:bodyPr wrap="square" rtlCol="0">
            <a:spAutoFit/>
          </a:bodyPr>
          <a:lstStyle/>
          <a:p>
            <a:r>
              <a:rPr lang="fr-FR" b="1" i="1" dirty="0" smtClean="0"/>
              <a:t>Marges </a:t>
            </a:r>
            <a:endParaRPr lang="fr-FR" b="1" i="1" dirty="0"/>
          </a:p>
        </p:txBody>
      </p:sp>
      <p:pic>
        <p:nvPicPr>
          <p:cNvPr id="23" name="Picture 2" descr="Sans titre"/>
          <p:cNvPicPr>
            <a:picLocks noChangeAspect="1" noChangeArrowheads="1"/>
          </p:cNvPicPr>
          <p:nvPr/>
        </p:nvPicPr>
        <p:blipFill>
          <a:blip r:embed="rId3" cstate="print"/>
          <a:srcRect l="28468" t="24930" r="36476" b="15935"/>
          <a:stretch>
            <a:fillRect/>
          </a:stretch>
        </p:blipFill>
        <p:spPr bwMode="auto">
          <a:xfrm>
            <a:off x="0" y="5589240"/>
            <a:ext cx="720080" cy="823938"/>
          </a:xfrm>
          <a:prstGeom prst="rect">
            <a:avLst/>
          </a:prstGeom>
          <a:noFill/>
          <a:ln w="9525">
            <a:noFill/>
            <a:miter lim="800000"/>
            <a:headEnd/>
            <a:tailEnd/>
          </a:ln>
        </p:spPr>
      </p:pic>
      <p:sp>
        <p:nvSpPr>
          <p:cNvPr id="24" name="Rectangle 23"/>
          <p:cNvSpPr/>
          <p:nvPr/>
        </p:nvSpPr>
        <p:spPr>
          <a:xfrm>
            <a:off x="827584" y="5103674"/>
            <a:ext cx="6480720"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fr-FR" dirty="0" smtClean="0"/>
              <a:t>En réduisant ainsi le coût du travail, les entreprises seraient incitées </a:t>
            </a:r>
            <a:r>
              <a:rPr lang="fr-FR" b="1" dirty="0" smtClean="0"/>
              <a:t>à produire plus et à augmenter leurs marges </a:t>
            </a:r>
            <a:r>
              <a:rPr lang="fr-FR" dirty="0" smtClean="0"/>
              <a:t>ou à </a:t>
            </a:r>
            <a:r>
              <a:rPr lang="fr-FR" b="1" dirty="0" smtClean="0"/>
              <a:t>baisser leurs prix </a:t>
            </a:r>
            <a:r>
              <a:rPr lang="fr-FR" dirty="0" smtClean="0"/>
              <a:t>pour être plus compétitives. Selon les économistes de l’offre, la croissance découle de la production et non de la consommation, celle-ci n’étant que la conséquence de l’accroissement de l’activité économique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onouni\Pictures\2014-01-29\001.jpg"/>
          <p:cNvPicPr>
            <a:picLocks noChangeAspect="1" noChangeArrowheads="1"/>
          </p:cNvPicPr>
          <p:nvPr/>
        </p:nvPicPr>
        <p:blipFill>
          <a:blip r:embed="rId2" cstate="print"/>
          <a:srcRect l="12791" t="53154" b="2315"/>
          <a:stretch>
            <a:fillRect/>
          </a:stretch>
        </p:blipFill>
        <p:spPr bwMode="auto">
          <a:xfrm>
            <a:off x="0" y="260648"/>
            <a:ext cx="9023908" cy="63367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79249"/>
            <a:ext cx="5364088" cy="618630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négatifs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Diminution des dépenses publiques afin d’éviter une aggravation du déficit.  </a:t>
            </a:r>
          </a:p>
          <a:p>
            <a:pPr algn="just" eaLnBrk="0" fontAlgn="base" hangingPunct="0">
              <a:spcBef>
                <a:spcPct val="0"/>
              </a:spcBef>
              <a:spcAft>
                <a:spcPct val="0"/>
              </a:spcAft>
            </a:pPr>
            <a:r>
              <a:rPr lang="fr-FR" dirty="0" smtClean="0">
                <a:solidFill>
                  <a:schemeClr val="tx1"/>
                </a:solidFill>
                <a:latin typeface="Arial" pitchFamily="34" charset="0"/>
                <a:cs typeface="Arial" pitchFamily="34" charset="0"/>
              </a:rPr>
              <a:t>Effet du démultiplicateur d’investissement =&gt; frein à la reprise économique =&gt; faible croissance =&lt; pas de baisse du chômage.</a:t>
            </a:r>
          </a:p>
          <a:p>
            <a:pPr algn="just" eaLnBrk="0" fontAlgn="base" hangingPunct="0">
              <a:spcBef>
                <a:spcPct val="0"/>
              </a:spcBef>
              <a:spcAft>
                <a:spcPct val="0"/>
              </a:spcAft>
            </a:pPr>
            <a:r>
              <a:rPr lang="fr-FR" dirty="0" smtClean="0">
                <a:solidFill>
                  <a:schemeClr val="tx1"/>
                </a:solidFill>
                <a:latin typeface="Arial" pitchFamily="34" charset="0"/>
                <a:cs typeface="Arial" pitchFamily="34" charset="0"/>
              </a:rPr>
              <a:t>Une</a:t>
            </a:r>
            <a:r>
              <a:rPr lang="fr-FR" dirty="0" smtClean="0">
                <a:latin typeface="Arial" pitchFamily="34" charset="0"/>
                <a:cs typeface="Arial" pitchFamily="34" charset="0"/>
              </a:rPr>
              <a:t> baisse des charges ne permet pas à nos entreprises d’aligner leurs prix sur ceux des entreprises des pays émergents. L’écart social entre ces pays et le nôtre rend impossible et insoutenable toute compétitivité prix.</a:t>
            </a:r>
          </a:p>
          <a:p>
            <a:pPr algn="just" eaLnBrk="0" fontAlgn="base" hangingPunct="0">
              <a:spcBef>
                <a:spcPct val="0"/>
              </a:spcBef>
              <a:spcAft>
                <a:spcPct val="0"/>
              </a:spcAft>
            </a:pPr>
            <a:r>
              <a:rPr lang="fr-FR" dirty="0" smtClean="0">
                <a:latin typeface="Arial" pitchFamily="34" charset="0"/>
                <a:cs typeface="Arial" pitchFamily="34" charset="0"/>
              </a:rPr>
              <a:t>Profits doivent =&gt; investissements et non placements….</a:t>
            </a:r>
          </a:p>
          <a:p>
            <a:pPr algn="just" eaLnBrk="0" fontAlgn="base" hangingPunct="0">
              <a:spcBef>
                <a:spcPct val="0"/>
              </a:spcBef>
              <a:spcAft>
                <a:spcPct val="0"/>
              </a:spcAft>
            </a:pPr>
            <a:r>
              <a:rPr lang="fr-FR" dirty="0" smtClean="0">
                <a:latin typeface="Arial" pitchFamily="34" charset="0"/>
                <a:cs typeface="Arial" pitchFamily="34" charset="0"/>
              </a:rPr>
              <a:t>Pas d’effets positifs sur l’emploi si toujours politique de rigueur car peu de demande ( emploi est assujetti aux carnets de commandes des entreprises)…..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dirty="0" smtClean="0">
              <a:solidFill>
                <a:schemeClr val="tx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dirty="0" smtClean="0">
              <a:solidFill>
                <a:schemeClr val="tx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5652120" y="-119136"/>
            <a:ext cx="3491880" cy="59400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positifs :   </a:t>
            </a:r>
          </a:p>
          <a:p>
            <a:pPr marL="0" marR="0" lvl="0" indent="0" algn="just" defTabSz="914400" rtl="0" eaLnBrk="1" fontAlgn="base" latinLnBrk="0" hangingPunct="1">
              <a:lnSpc>
                <a:spcPct val="100000"/>
              </a:lnSpc>
              <a:spcBef>
                <a:spcPct val="0"/>
              </a:spcBef>
              <a:spcAft>
                <a:spcPct val="0"/>
              </a:spcAft>
              <a:buClrTx/>
              <a:buSzTx/>
              <a:buFontTx/>
              <a:buChar char="-"/>
              <a:tabLst/>
            </a:pPr>
            <a:endParaRPr lang="fr-FR" sz="2000" b="1"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Augmentation des marges, stimule l’investissement et l’innovation des entreprises, encourage l’offre et l’esprit d’entreprendre</a:t>
            </a:r>
            <a:r>
              <a:rPr kumimoji="0" lang="fr-FR"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si les entreprises jouent le jeu.</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Améliore la compétitivité prix. Les marges ainsi rétablies et gonflées devraient faire les investissements de demain et les emplois d’après demain. Renforce la confiance des investisseurs financiers et attire les capitaux.</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èche vers le bas 4"/>
          <p:cNvSpPr/>
          <p:nvPr/>
        </p:nvSpPr>
        <p:spPr>
          <a:xfrm>
            <a:off x="7164288" y="558924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724128" y="6093296"/>
            <a:ext cx="309634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dirty="0" smtClean="0">
                <a:solidFill>
                  <a:srgbClr val="FF0000"/>
                </a:solidFill>
              </a:rPr>
              <a:t>A condition que l’on pousse l’offre sans freiner la demande</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4033">
                                            <p:txEl>
                                              <p:pRg st="3" end="3"/>
                                            </p:txEl>
                                          </p:spTgt>
                                        </p:tgtEl>
                                        <p:attrNameLst>
                                          <p:attrName>style.visibility</p:attrName>
                                        </p:attrNameLst>
                                      </p:cBhvr>
                                      <p:to>
                                        <p:strVal val="visible"/>
                                      </p:to>
                                    </p:set>
                                    <p:animEffect transition="in" filter="diamond(in)">
                                      <p:cBhvr>
                                        <p:cTn id="7" dur="2000"/>
                                        <p:tgtEl>
                                          <p:spTgt spid="4403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4033">
                                            <p:txEl>
                                              <p:pRg st="4" end="4"/>
                                            </p:txEl>
                                          </p:spTgt>
                                        </p:tgtEl>
                                        <p:attrNameLst>
                                          <p:attrName>style.visibility</p:attrName>
                                        </p:attrNameLst>
                                      </p:cBhvr>
                                      <p:to>
                                        <p:strVal val="visible"/>
                                      </p:to>
                                    </p:set>
                                    <p:animEffect transition="in" filter="diamond(in)">
                                      <p:cBhvr>
                                        <p:cTn id="12" dur="2000"/>
                                        <p:tgtEl>
                                          <p:spTgt spid="4403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4033">
                                            <p:txEl>
                                              <p:pRg st="5" end="5"/>
                                            </p:txEl>
                                          </p:spTgt>
                                        </p:tgtEl>
                                        <p:attrNameLst>
                                          <p:attrName>style.visibility</p:attrName>
                                        </p:attrNameLst>
                                      </p:cBhvr>
                                      <p:to>
                                        <p:strVal val="visible"/>
                                      </p:to>
                                    </p:set>
                                    <p:animEffect transition="in" filter="diamond(in)">
                                      <p:cBhvr>
                                        <p:cTn id="17" dur="2000"/>
                                        <p:tgtEl>
                                          <p:spTgt spid="4403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4033">
                                            <p:txEl>
                                              <p:pRg st="6" end="6"/>
                                            </p:txEl>
                                          </p:spTgt>
                                        </p:tgtEl>
                                        <p:attrNameLst>
                                          <p:attrName>style.visibility</p:attrName>
                                        </p:attrNameLst>
                                      </p:cBhvr>
                                      <p:to>
                                        <p:strVal val="visible"/>
                                      </p:to>
                                    </p:set>
                                    <p:animEffect transition="in" filter="diamond(in)">
                                      <p:cBhvr>
                                        <p:cTn id="22" dur="2000"/>
                                        <p:tgtEl>
                                          <p:spTgt spid="4403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4033">
                                            <p:txEl>
                                              <p:pRg st="7" end="7"/>
                                            </p:txEl>
                                          </p:spTgt>
                                        </p:tgtEl>
                                        <p:attrNameLst>
                                          <p:attrName>style.visibility</p:attrName>
                                        </p:attrNameLst>
                                      </p:cBhvr>
                                      <p:to>
                                        <p:strVal val="visible"/>
                                      </p:to>
                                    </p:set>
                                    <p:animEffect transition="in" filter="diamond(in)">
                                      <p:cBhvr>
                                        <p:cTn id="27" dur="2000"/>
                                        <p:tgtEl>
                                          <p:spTgt spid="4403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4034">
                                            <p:txEl>
                                              <p:pRg st="3" end="3"/>
                                            </p:txEl>
                                          </p:spTgt>
                                        </p:tgtEl>
                                        <p:attrNameLst>
                                          <p:attrName>style.visibility</p:attrName>
                                        </p:attrNameLst>
                                      </p:cBhvr>
                                      <p:to>
                                        <p:strVal val="visible"/>
                                      </p:to>
                                    </p:set>
                                    <p:animEffect transition="in" filter="diamond(in)">
                                      <p:cBhvr>
                                        <p:cTn id="32" dur="2000"/>
                                        <p:tgtEl>
                                          <p:spTgt spid="4403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4034">
                                            <p:txEl>
                                              <p:pRg st="4" end="4"/>
                                            </p:txEl>
                                          </p:spTgt>
                                        </p:tgtEl>
                                        <p:attrNameLst>
                                          <p:attrName>style.visibility</p:attrName>
                                        </p:attrNameLst>
                                      </p:cBhvr>
                                      <p:to>
                                        <p:strVal val="visible"/>
                                      </p:to>
                                    </p:set>
                                    <p:animEffect transition="in" filter="diamond(in)">
                                      <p:cBhvr>
                                        <p:cTn id="37" dur="2000"/>
                                        <p:tgtEl>
                                          <p:spTgt spid="4403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88640"/>
            <a:ext cx="363589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négatifs :</a:t>
            </a:r>
          </a:p>
          <a:p>
            <a:pPr marL="0" marR="0" lvl="0" indent="0" algn="just" defTabSz="914400" rtl="0" eaLnBrk="1" fontAlgn="base" latinLnBrk="0" hangingPunct="1">
              <a:lnSpc>
                <a:spcPct val="100000"/>
              </a:lnSpc>
              <a:spcBef>
                <a:spcPct val="0"/>
              </a:spcBef>
              <a:spcAft>
                <a:spcPct val="0"/>
              </a:spcAft>
              <a:buClrTx/>
              <a:buSzTx/>
              <a:buFontTx/>
              <a:buChar char="•"/>
              <a:tabLst>
                <a:tab pos="180975" algn="l"/>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Diminution de la demande, modération des revenus,  ralentissement  la  croissance économique et aggravation du chômage…..moins de recettes fiscales du fait d’une croissance faible donc problème de financement de la protection sociale.</a:t>
            </a: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Aggrave les inégalités sociales entre les ménages les plus riches et les plus modestes.</a:t>
            </a: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Affaiblit les services publics.</a:t>
            </a: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fr-FR" sz="2000" dirty="0" smtClean="0">
                <a:latin typeface="Arial" pitchFamily="34" charset="0"/>
                <a:cs typeface="Arial" pitchFamily="34" charset="0"/>
              </a:rPr>
              <a:t>Déflation ….</a:t>
            </a: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cs typeface="Arial" pitchFamily="34" charset="0"/>
              </a:rPr>
              <a:t>Augmentation des prélèvements obligatoires.</a:t>
            </a:r>
          </a:p>
        </p:txBody>
      </p:sp>
      <p:sp>
        <p:nvSpPr>
          <p:cNvPr id="48130" name="Rectangle 2"/>
          <p:cNvSpPr>
            <a:spLocks noChangeArrowheads="1"/>
          </p:cNvSpPr>
          <p:nvPr/>
        </p:nvSpPr>
        <p:spPr bwMode="auto">
          <a:xfrm>
            <a:off x="4572000" y="332656"/>
            <a:ext cx="385192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80975"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effets positifs :    </a:t>
            </a:r>
          </a:p>
          <a:p>
            <a:pPr marL="0" marR="0" lvl="0" indent="0" algn="l" defTabSz="914400" rtl="0" eaLnBrk="1" fontAlgn="base" latinLnBrk="0" hangingPunct="1">
              <a:lnSpc>
                <a:spcPct val="100000"/>
              </a:lnSpc>
              <a:spcBef>
                <a:spcPct val="0"/>
              </a:spcBef>
              <a:spcAft>
                <a:spcPct val="0"/>
              </a:spcAft>
              <a:buClrTx/>
              <a:buSzTx/>
              <a:buFontTx/>
              <a:buChar char="•"/>
              <a:tabLst>
                <a:tab pos="180975" algn="l"/>
              </a:tabLst>
            </a:pPr>
            <a:endParaRPr lang="fr-FR" sz="20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180975" algn="l"/>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Diminution de la dette publique, retour progressif à l’équilibre budgétaire, affaiblissement de l’effet d’éviction sur le marché financier donc tendance à faire baisser les taux d’intérêt.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Regain de confiance des investisseurs.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Connecteur droit 4"/>
          <p:cNvCxnSpPr/>
          <p:nvPr/>
        </p:nvCxnSpPr>
        <p:spPr>
          <a:xfrm>
            <a:off x="3995936" y="404664"/>
            <a:ext cx="0" cy="52565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129">
                                            <p:txEl>
                                              <p:pRg st="2" end="2"/>
                                            </p:txEl>
                                          </p:spTgt>
                                        </p:tgtEl>
                                        <p:attrNameLst>
                                          <p:attrName>style.visibility</p:attrName>
                                        </p:attrNameLst>
                                      </p:cBhvr>
                                      <p:to>
                                        <p:strVal val="visible"/>
                                      </p:to>
                                    </p:set>
                                    <p:animEffect transition="in" filter="diamond(in)">
                                      <p:cBhvr>
                                        <p:cTn id="7" dur="2000"/>
                                        <p:tgtEl>
                                          <p:spTgt spid="48129">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8129">
                                            <p:txEl>
                                              <p:pRg st="3" end="3"/>
                                            </p:txEl>
                                          </p:spTgt>
                                        </p:tgtEl>
                                        <p:attrNameLst>
                                          <p:attrName>style.visibility</p:attrName>
                                        </p:attrNameLst>
                                      </p:cBhvr>
                                      <p:to>
                                        <p:strVal val="visible"/>
                                      </p:to>
                                    </p:set>
                                    <p:animEffect transition="in" filter="diamond(in)">
                                      <p:cBhvr>
                                        <p:cTn id="10" dur="2000"/>
                                        <p:tgtEl>
                                          <p:spTgt spid="48129">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8129">
                                            <p:txEl>
                                              <p:pRg st="4" end="4"/>
                                            </p:txEl>
                                          </p:spTgt>
                                        </p:tgtEl>
                                        <p:attrNameLst>
                                          <p:attrName>style.visibility</p:attrName>
                                        </p:attrNameLst>
                                      </p:cBhvr>
                                      <p:to>
                                        <p:strVal val="visible"/>
                                      </p:to>
                                    </p:set>
                                    <p:animEffect transition="in" filter="diamond(in)">
                                      <p:cBhvr>
                                        <p:cTn id="13" dur="2000"/>
                                        <p:tgtEl>
                                          <p:spTgt spid="48129">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48129">
                                            <p:txEl>
                                              <p:pRg st="5" end="5"/>
                                            </p:txEl>
                                          </p:spTgt>
                                        </p:tgtEl>
                                        <p:attrNameLst>
                                          <p:attrName>style.visibility</p:attrName>
                                        </p:attrNameLst>
                                      </p:cBhvr>
                                      <p:to>
                                        <p:strVal val="visible"/>
                                      </p:to>
                                    </p:set>
                                    <p:animEffect transition="in" filter="diamond(in)">
                                      <p:cBhvr>
                                        <p:cTn id="16" dur="2000"/>
                                        <p:tgtEl>
                                          <p:spTgt spid="48129">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8129">
                                            <p:txEl>
                                              <p:pRg st="6" end="6"/>
                                            </p:txEl>
                                          </p:spTgt>
                                        </p:tgtEl>
                                        <p:attrNameLst>
                                          <p:attrName>style.visibility</p:attrName>
                                        </p:attrNameLst>
                                      </p:cBhvr>
                                      <p:to>
                                        <p:strVal val="visible"/>
                                      </p:to>
                                    </p:set>
                                    <p:animEffect transition="in" filter="diamond(in)">
                                      <p:cBhvr>
                                        <p:cTn id="19" dur="2000"/>
                                        <p:tgtEl>
                                          <p:spTgt spid="48129">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48130">
                                            <p:txEl>
                                              <p:pRg st="3" end="3"/>
                                            </p:txEl>
                                          </p:spTgt>
                                        </p:tgtEl>
                                        <p:attrNameLst>
                                          <p:attrName>style.visibility</p:attrName>
                                        </p:attrNameLst>
                                      </p:cBhvr>
                                      <p:to>
                                        <p:strVal val="visible"/>
                                      </p:to>
                                    </p:set>
                                    <p:animEffect transition="in" filter="diamond(in)">
                                      <p:cBhvr>
                                        <p:cTn id="24" dur="2000"/>
                                        <p:tgtEl>
                                          <p:spTgt spid="48130">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diamond(in)">
                                      <p:cBhvr>
                                        <p:cTn id="27" dur="20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23528" y="948691"/>
            <a:ext cx="824440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peut s’interroger sur l’efficacité de la politique budgétaire quelle soit une politique de relance ou de rigueur.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politique de relance se heurte à la contrainte européenne, qui impose aux Etats européens de la zone euro à travers le Pacte de Stabilité de Croissance : un seuil de déficit budgétaire ne pouvant </a:t>
            </a:r>
            <a:r>
              <a:rPr kumimoji="0" lang="fr-FR"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dépasser 3% du PIB et une dette publique limitée à 60% du PIB</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plus les critères de convergence de l’euro en imposant une harmonisation des politiques économiques des Etats européens de l’union monétaire, réduisent les marges de manœuvre de chaque Etat membre. L’efficacité d’une politique de relance dépend d’une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coordination collective de tous les pays européens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 qui malheureusement n’est pas le cas.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cette absence de politique unique de relance, afin de faire face à l’</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insoutenabilité</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dette publique, a conduit à la mise en place d’une politique de rigueur unique qui accroît la défiance des ménages et donc ralentit les rouages de </a:t>
            </a:r>
            <a:r>
              <a:rPr kumimoji="0" lang="fr-FR"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consommation et de l’investissement =&gt; moins de croissance =&gt; plus de chômage.</a:t>
            </a:r>
            <a:endParaRPr kumimoji="0" lang="fr-FR"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Tant que la politique budgétaire, relevant des Etats membres, cohabitera avec une politique monétaire unique menée par une autorité monétaire indépendante, l’instrument budgétaire restera toujours limité. C’est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pourquoi la question d’une gouvernance économique européenne reste toujours posée</a:t>
            </a:r>
            <a:r>
              <a:rPr lang="fr-FR" dirty="0" smtClean="0">
                <a:latin typeface="Arial"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ZoneTexte 2"/>
          <p:cNvSpPr txBox="1"/>
          <p:nvPr/>
        </p:nvSpPr>
        <p:spPr>
          <a:xfrm>
            <a:off x="3131840" y="0"/>
            <a:ext cx="2520280" cy="707886"/>
          </a:xfrm>
          <a:prstGeom prst="rect">
            <a:avLst/>
          </a:prstGeom>
          <a:noFill/>
        </p:spPr>
        <p:txBody>
          <a:bodyPr wrap="square" rtlCol="0">
            <a:spAutoFit/>
          </a:bodyPr>
          <a:lstStyle/>
          <a:p>
            <a:r>
              <a:rPr lang="fr-FR" sz="4000" b="1" dirty="0" smtClean="0"/>
              <a:t>Conclusion </a:t>
            </a:r>
            <a:endParaRPr lang="fr-FR" sz="4000" b="1" dirty="0"/>
          </a:p>
        </p:txBody>
      </p:sp>
      <p:pic>
        <p:nvPicPr>
          <p:cNvPr id="4" name="Picture 2"/>
          <p:cNvPicPr>
            <a:picLocks noChangeAspect="1" noChangeArrowheads="1"/>
          </p:cNvPicPr>
          <p:nvPr/>
        </p:nvPicPr>
        <p:blipFill>
          <a:blip r:embed="rId2" cstate="print"/>
          <a:srcRect/>
          <a:stretch>
            <a:fillRect/>
          </a:stretch>
        </p:blipFill>
        <p:spPr bwMode="auto">
          <a:xfrm>
            <a:off x="0" y="1"/>
            <a:ext cx="683568" cy="1015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6552699" y="6243933"/>
            <a:ext cx="2132930" cy="457323"/>
          </a:xfrm>
          <a:prstGeom prst="rect">
            <a:avLst/>
          </a:prstGeom>
          <a:noFill/>
          <a:ln w="9525">
            <a:noFill/>
            <a:miter lim="800000"/>
            <a:headEnd/>
            <a:tailEnd/>
          </a:ln>
        </p:spPr>
        <p:txBody>
          <a:bodyPr lIns="91406" tIns="45705" rIns="91406" bIns="45705"/>
          <a:lstStyle/>
          <a:p>
            <a:pPr algn="r" defTabSz="912872">
              <a:defRPr/>
            </a:pPr>
            <a:fld id="{D5793EAB-5200-49CD-9B7B-E80443E3C7D8}" type="slidenum">
              <a:rPr lang="fr-FR" sz="1100">
                <a:effectLst>
                  <a:outerShdw blurRad="38100" dist="38100" dir="2700000" algn="tl">
                    <a:srgbClr val="000000"/>
                  </a:outerShdw>
                </a:effectLst>
                <a:latin typeface="Verdana" pitchFamily="34" charset="0"/>
              </a:rPr>
              <a:pPr algn="r" defTabSz="912872">
                <a:defRPr/>
              </a:pPr>
              <a:t>3</a:t>
            </a:fld>
            <a:endParaRPr lang="fr-FR" sz="1100" dirty="0">
              <a:effectLst>
                <a:outerShdw blurRad="38100" dist="38100" dir="2700000" algn="tl">
                  <a:srgbClr val="000000"/>
                </a:outerShdw>
              </a:effectLst>
              <a:latin typeface="Verdana" pitchFamily="34" charset="0"/>
            </a:endParaRPr>
          </a:p>
        </p:txBody>
      </p:sp>
      <p:sp>
        <p:nvSpPr>
          <p:cNvPr id="115716" name="Text Box 5"/>
          <p:cNvSpPr txBox="1">
            <a:spLocks noChangeArrowheads="1"/>
          </p:cNvSpPr>
          <p:nvPr/>
        </p:nvSpPr>
        <p:spPr bwMode="auto">
          <a:xfrm>
            <a:off x="1828466" y="2515276"/>
            <a:ext cx="1753186"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production</a:t>
            </a:r>
          </a:p>
        </p:txBody>
      </p:sp>
      <p:sp>
        <p:nvSpPr>
          <p:cNvPr id="115717" name="Text Box 6"/>
          <p:cNvSpPr txBox="1">
            <a:spLocks noChangeArrowheads="1"/>
          </p:cNvSpPr>
          <p:nvPr/>
        </p:nvSpPr>
        <p:spPr bwMode="auto">
          <a:xfrm>
            <a:off x="4123667" y="2229450"/>
            <a:ext cx="1676233"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répartition</a:t>
            </a:r>
          </a:p>
        </p:txBody>
      </p:sp>
      <p:sp>
        <p:nvSpPr>
          <p:cNvPr id="115718" name="Text Box 7"/>
          <p:cNvSpPr txBox="1">
            <a:spLocks noChangeArrowheads="1"/>
          </p:cNvSpPr>
          <p:nvPr/>
        </p:nvSpPr>
        <p:spPr bwMode="auto">
          <a:xfrm>
            <a:off x="6361990" y="2413855"/>
            <a:ext cx="2132930"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consommation</a:t>
            </a:r>
          </a:p>
        </p:txBody>
      </p:sp>
      <p:sp>
        <p:nvSpPr>
          <p:cNvPr id="115719" name="Rectangle 13"/>
          <p:cNvSpPr>
            <a:spLocks noChangeArrowheads="1"/>
          </p:cNvSpPr>
          <p:nvPr/>
        </p:nvSpPr>
        <p:spPr bwMode="auto">
          <a:xfrm>
            <a:off x="1616009" y="2150155"/>
            <a:ext cx="6438942" cy="2662799"/>
          </a:xfrm>
          <a:prstGeom prst="rect">
            <a:avLst/>
          </a:prstGeom>
          <a:noFill/>
          <a:ln w="28575" cap="sq">
            <a:solidFill>
              <a:schemeClr val="accent1"/>
            </a:solidFill>
            <a:prstDash val="dash"/>
            <a:miter lim="800000"/>
            <a:headEnd type="none" w="sm" len="sm"/>
            <a:tailEnd type="none" w="sm" len="sm"/>
          </a:ln>
        </p:spPr>
        <p:txBody>
          <a:bodyPr wrap="none" lIns="115164" tIns="57582" rIns="115164" bIns="57582" anchor="ctr"/>
          <a:lstStyle/>
          <a:p>
            <a:pPr defTabSz="1151544"/>
            <a:endParaRPr lang="fr-FR" dirty="0"/>
          </a:p>
        </p:txBody>
      </p:sp>
      <p:sp>
        <p:nvSpPr>
          <p:cNvPr id="115722" name="Line 18"/>
          <p:cNvSpPr>
            <a:spLocks noChangeShapeType="1"/>
          </p:cNvSpPr>
          <p:nvPr/>
        </p:nvSpPr>
        <p:spPr bwMode="auto">
          <a:xfrm>
            <a:off x="2601340"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3" name="Line 19"/>
          <p:cNvSpPr>
            <a:spLocks noChangeShapeType="1"/>
          </p:cNvSpPr>
          <p:nvPr/>
        </p:nvSpPr>
        <p:spPr bwMode="auto">
          <a:xfrm>
            <a:off x="6989322"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4" name="Line 20"/>
          <p:cNvSpPr>
            <a:spLocks noChangeShapeType="1"/>
          </p:cNvSpPr>
          <p:nvPr/>
        </p:nvSpPr>
        <p:spPr bwMode="auto">
          <a:xfrm>
            <a:off x="2601340" y="4257898"/>
            <a:ext cx="896667"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5" name="Line 21"/>
          <p:cNvSpPr>
            <a:spLocks noChangeShapeType="1"/>
          </p:cNvSpPr>
          <p:nvPr/>
        </p:nvSpPr>
        <p:spPr bwMode="auto">
          <a:xfrm flipH="1">
            <a:off x="6182990" y="4257898"/>
            <a:ext cx="806332"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6" name="AutoShape 22"/>
          <p:cNvSpPr>
            <a:spLocks noChangeArrowheads="1"/>
          </p:cNvSpPr>
          <p:nvPr/>
        </p:nvSpPr>
        <p:spPr bwMode="auto">
          <a:xfrm>
            <a:off x="3498008" y="3890933"/>
            <a:ext cx="2597993" cy="645415"/>
          </a:xfrm>
          <a:prstGeom prst="cloudCallout">
            <a:avLst>
              <a:gd name="adj1" fmla="val -27509"/>
              <a:gd name="adj2" fmla="val 40852"/>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lIns="115164" tIns="57582" rIns="115164" bIns="57582"/>
          <a:lstStyle/>
          <a:p>
            <a:pPr algn="ctr" defTabSz="1151544"/>
            <a:endParaRPr lang="fr-FR" dirty="0"/>
          </a:p>
        </p:txBody>
      </p:sp>
      <p:sp>
        <p:nvSpPr>
          <p:cNvPr id="115727" name="Text Box 23"/>
          <p:cNvSpPr txBox="1">
            <a:spLocks noChangeArrowheads="1"/>
          </p:cNvSpPr>
          <p:nvPr/>
        </p:nvSpPr>
        <p:spPr bwMode="auto">
          <a:xfrm>
            <a:off x="4123667" y="4077182"/>
            <a:ext cx="1970661" cy="405690"/>
          </a:xfrm>
          <a:prstGeom prst="rect">
            <a:avLst/>
          </a:prstGeom>
          <a:noFill/>
          <a:ln w="12700" cap="sq">
            <a:noFill/>
            <a:miter lim="800000"/>
            <a:headEnd type="none" w="sm" len="sm"/>
            <a:tailEnd type="none" w="sm" len="sm"/>
          </a:ln>
        </p:spPr>
        <p:txBody>
          <a:bodyPr lIns="115164" tIns="57582" rIns="115164" bIns="57582">
            <a:spAutoFit/>
          </a:bodyPr>
          <a:lstStyle/>
          <a:p>
            <a:pPr defTabSz="1151544">
              <a:spcBef>
                <a:spcPct val="50000"/>
              </a:spcBef>
            </a:pPr>
            <a:r>
              <a:rPr lang="fr-FR" dirty="0">
                <a:solidFill>
                  <a:srgbClr val="000000"/>
                </a:solidFill>
              </a:rPr>
              <a:t>Échanges </a:t>
            </a:r>
          </a:p>
        </p:txBody>
      </p:sp>
      <p:sp>
        <p:nvSpPr>
          <p:cNvPr id="115728" name="Line 24"/>
          <p:cNvSpPr>
            <a:spLocks noChangeShapeType="1"/>
          </p:cNvSpPr>
          <p:nvPr/>
        </p:nvSpPr>
        <p:spPr bwMode="auto">
          <a:xfrm>
            <a:off x="2601340" y="3337720"/>
            <a:ext cx="4387982" cy="0"/>
          </a:xfrm>
          <a:prstGeom prst="line">
            <a:avLst/>
          </a:prstGeom>
          <a:noFill/>
          <a:ln w="12700" cap="sq">
            <a:solidFill>
              <a:schemeClr val="tx1"/>
            </a:solidFill>
            <a:round/>
            <a:headEnd type="triangle" w="med" len="med"/>
            <a:tailEnd type="triangle" w="med" len="med"/>
          </a:ln>
        </p:spPr>
        <p:txBody>
          <a:bodyPr wrap="none" lIns="100346" tIns="50173" rIns="100346" bIns="50173"/>
          <a:lstStyle/>
          <a:p>
            <a:endParaRPr lang="fr-FR" dirty="0"/>
          </a:p>
        </p:txBody>
      </p:sp>
      <p:pic>
        <p:nvPicPr>
          <p:cNvPr id="115729" name="Picture 10" descr="argent_64"/>
          <p:cNvPicPr>
            <a:picLocks noChangeAspect="1" noChangeArrowheads="1" noCrop="1"/>
          </p:cNvPicPr>
          <p:nvPr/>
        </p:nvPicPr>
        <p:blipFill>
          <a:blip r:embed="rId2" cstate="print"/>
          <a:srcRect/>
          <a:stretch>
            <a:fillRect/>
          </a:stretch>
        </p:blipFill>
        <p:spPr bwMode="auto">
          <a:xfrm>
            <a:off x="3228672" y="2874865"/>
            <a:ext cx="1166003" cy="992096"/>
          </a:xfrm>
          <a:prstGeom prst="rect">
            <a:avLst/>
          </a:prstGeom>
          <a:noFill/>
          <a:ln w="9525">
            <a:noFill/>
            <a:miter lim="800000"/>
            <a:headEnd/>
            <a:tailEnd/>
          </a:ln>
        </p:spPr>
      </p:pic>
      <p:sp>
        <p:nvSpPr>
          <p:cNvPr id="115740" name="AutoShape 49"/>
          <p:cNvSpPr>
            <a:spLocks noChangeArrowheads="1"/>
          </p:cNvSpPr>
          <p:nvPr/>
        </p:nvSpPr>
        <p:spPr bwMode="auto">
          <a:xfrm>
            <a:off x="3491880" y="2492896"/>
            <a:ext cx="715996" cy="186248"/>
          </a:xfrm>
          <a:prstGeom prst="curvedDownArrow">
            <a:avLst>
              <a:gd name="adj1" fmla="val 84753"/>
              <a:gd name="adj2" fmla="val 169505"/>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sp>
        <p:nvSpPr>
          <p:cNvPr id="115741" name="AutoShape 50"/>
          <p:cNvSpPr>
            <a:spLocks noChangeArrowheads="1"/>
          </p:cNvSpPr>
          <p:nvPr/>
        </p:nvSpPr>
        <p:spPr bwMode="auto">
          <a:xfrm>
            <a:off x="5652120" y="2492896"/>
            <a:ext cx="717669" cy="184404"/>
          </a:xfrm>
          <a:prstGeom prst="curvedDownArrow">
            <a:avLst>
              <a:gd name="adj1" fmla="val 85800"/>
              <a:gd name="adj2" fmla="val 171600"/>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pic>
        <p:nvPicPr>
          <p:cNvPr id="115747" name="Picture 13"/>
          <p:cNvPicPr>
            <a:picLocks noChangeAspect="1" noChangeArrowheads="1"/>
          </p:cNvPicPr>
          <p:nvPr/>
        </p:nvPicPr>
        <p:blipFill>
          <a:blip r:embed="rId3" cstate="print"/>
          <a:srcRect/>
          <a:stretch>
            <a:fillRect/>
          </a:stretch>
        </p:blipFill>
        <p:spPr bwMode="auto">
          <a:xfrm>
            <a:off x="2051721" y="2564904"/>
            <a:ext cx="5112568" cy="1224136"/>
          </a:xfrm>
          <a:prstGeom prst="rect">
            <a:avLst/>
          </a:prstGeom>
          <a:noFill/>
          <a:ln w="12700" cap="sq">
            <a:noFill/>
            <a:miter lim="800000"/>
            <a:headEnd type="none" w="sm" len="sm"/>
            <a:tailEnd type="none" w="sm" len="sm"/>
          </a:ln>
        </p:spPr>
      </p:pic>
      <p:pic>
        <p:nvPicPr>
          <p:cNvPr id="37" name="Picture 9" descr="BD06200_"/>
          <p:cNvPicPr>
            <a:picLocks noChangeAspect="1" noChangeArrowheads="1"/>
          </p:cNvPicPr>
          <p:nvPr/>
        </p:nvPicPr>
        <p:blipFill>
          <a:blip r:embed="rId4" cstate="print"/>
          <a:srcRect/>
          <a:stretch>
            <a:fillRect/>
          </a:stretch>
        </p:blipFill>
        <p:spPr bwMode="auto">
          <a:xfrm>
            <a:off x="6156176" y="260648"/>
            <a:ext cx="1284312" cy="1311252"/>
          </a:xfrm>
          <a:prstGeom prst="rect">
            <a:avLst/>
          </a:prstGeom>
          <a:noFill/>
          <a:ln w="9525">
            <a:noFill/>
            <a:miter lim="800000"/>
            <a:headEnd/>
            <a:tailEnd/>
          </a:ln>
        </p:spPr>
      </p:pic>
      <p:sp>
        <p:nvSpPr>
          <p:cNvPr id="38" name="Text Box 11"/>
          <p:cNvSpPr txBox="1">
            <a:spLocks noChangeArrowheads="1"/>
          </p:cNvSpPr>
          <p:nvPr/>
        </p:nvSpPr>
        <p:spPr bwMode="auto">
          <a:xfrm>
            <a:off x="7380312" y="908720"/>
            <a:ext cx="1224114" cy="446246"/>
          </a:xfrm>
          <a:prstGeom prst="rect">
            <a:avLst/>
          </a:prstGeom>
          <a:noFill/>
          <a:ln w="12700" cap="sq">
            <a:noFill/>
            <a:miter lim="800000"/>
            <a:headEnd type="none" w="sm" len="sm"/>
            <a:tailEnd type="none" w="sm" len="sm"/>
          </a:ln>
        </p:spPr>
        <p:txBody>
          <a:bodyPr wrap="square" lIns="91406" tIns="45705" rIns="91406" bIns="45705">
            <a:spAutoFit/>
          </a:bodyPr>
          <a:lstStyle/>
          <a:p>
            <a:pPr defTabSz="912872">
              <a:spcBef>
                <a:spcPct val="50000"/>
              </a:spcBef>
            </a:pPr>
            <a:r>
              <a:rPr lang="fr-FR" sz="2300" dirty="0"/>
              <a:t>besoins</a:t>
            </a:r>
          </a:p>
        </p:txBody>
      </p:sp>
      <p:cxnSp>
        <p:nvCxnSpPr>
          <p:cNvPr id="40" name="Connecteur droit avec flèche 39"/>
          <p:cNvCxnSpPr/>
          <p:nvPr/>
        </p:nvCxnSpPr>
        <p:spPr>
          <a:xfrm flipH="1">
            <a:off x="2843808" y="1268760"/>
            <a:ext cx="352839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6948264" y="1556792"/>
            <a:ext cx="21602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 Box 2"/>
          <p:cNvSpPr txBox="1">
            <a:spLocks noChangeArrowheads="1"/>
          </p:cNvSpPr>
          <p:nvPr/>
        </p:nvSpPr>
        <p:spPr bwMode="auto">
          <a:xfrm>
            <a:off x="395536" y="836712"/>
            <a:ext cx="5411790" cy="800189"/>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b="1" dirty="0"/>
              <a:t>L’ activité économique repose sur trois </a:t>
            </a:r>
            <a:r>
              <a:rPr lang="fr-FR" sz="2300" b="1" dirty="0" smtClean="0"/>
              <a:t>rouages </a:t>
            </a:r>
            <a:r>
              <a:rPr lang="fr-FR" sz="2300" b="1" dirty="0"/>
              <a:t>:</a:t>
            </a:r>
          </a:p>
        </p:txBody>
      </p:sp>
      <p:pic>
        <p:nvPicPr>
          <p:cNvPr id="46" name="Picture 31" descr="MCj04380590000[1]"/>
          <p:cNvPicPr>
            <a:picLocks noChangeAspect="1" noChangeArrowheads="1"/>
          </p:cNvPicPr>
          <p:nvPr/>
        </p:nvPicPr>
        <p:blipFill>
          <a:blip r:embed="rId5" cstate="print"/>
          <a:srcRect/>
          <a:stretch>
            <a:fillRect/>
          </a:stretch>
        </p:blipFill>
        <p:spPr bwMode="auto">
          <a:xfrm>
            <a:off x="7621673" y="4797152"/>
            <a:ext cx="1522327" cy="1567437"/>
          </a:xfrm>
          <a:prstGeom prst="rect">
            <a:avLst/>
          </a:prstGeom>
          <a:noFill/>
          <a:ln w="9525">
            <a:noFill/>
            <a:miter lim="800000"/>
            <a:headEnd/>
            <a:tailEnd/>
          </a:ln>
        </p:spPr>
      </p:pic>
      <p:sp>
        <p:nvSpPr>
          <p:cNvPr id="47" name="ZoneTexte 46"/>
          <p:cNvSpPr txBox="1"/>
          <p:nvPr/>
        </p:nvSpPr>
        <p:spPr>
          <a:xfrm>
            <a:off x="4211960" y="4509120"/>
            <a:ext cx="1296144" cy="276999"/>
          </a:xfrm>
          <a:prstGeom prst="rect">
            <a:avLst/>
          </a:prstGeom>
          <a:noFill/>
        </p:spPr>
        <p:txBody>
          <a:bodyPr wrap="square" rtlCol="0">
            <a:spAutoFit/>
          </a:bodyPr>
          <a:lstStyle/>
          <a:p>
            <a:r>
              <a:rPr lang="fr-FR" sz="1200" dirty="0" smtClean="0"/>
              <a:t>Marché </a:t>
            </a:r>
            <a:endParaRPr lang="fr-FR" sz="1200" dirty="0"/>
          </a:p>
        </p:txBody>
      </p:sp>
      <p:cxnSp>
        <p:nvCxnSpPr>
          <p:cNvPr id="28" name="Connecteur droit avec flèche 27"/>
          <p:cNvCxnSpPr/>
          <p:nvPr/>
        </p:nvCxnSpPr>
        <p:spPr>
          <a:xfrm>
            <a:off x="683568" y="2420888"/>
            <a:ext cx="1368152" cy="57606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2060848"/>
            <a:ext cx="1115616" cy="307777"/>
          </a:xfrm>
          <a:prstGeom prst="rect">
            <a:avLst/>
          </a:prstGeom>
          <a:noFill/>
        </p:spPr>
        <p:txBody>
          <a:bodyPr wrap="square" rtlCol="0">
            <a:spAutoFit/>
          </a:bodyPr>
          <a:lstStyle/>
          <a:p>
            <a:r>
              <a:rPr lang="fr-FR" sz="1400" dirty="0" smtClean="0"/>
              <a:t>OFFRE</a:t>
            </a:r>
            <a:endParaRPr lang="fr-FR" sz="1400" dirty="0"/>
          </a:p>
        </p:txBody>
      </p:sp>
      <p:cxnSp>
        <p:nvCxnSpPr>
          <p:cNvPr id="31" name="Connecteur droit avec flèche 30"/>
          <p:cNvCxnSpPr/>
          <p:nvPr/>
        </p:nvCxnSpPr>
        <p:spPr>
          <a:xfrm>
            <a:off x="7308304" y="3212976"/>
            <a:ext cx="1296144" cy="360040"/>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8135888" y="3573016"/>
            <a:ext cx="1008112" cy="307777"/>
          </a:xfrm>
          <a:prstGeom prst="rect">
            <a:avLst/>
          </a:prstGeom>
          <a:noFill/>
        </p:spPr>
        <p:txBody>
          <a:bodyPr wrap="square" rtlCol="0">
            <a:spAutoFit/>
          </a:bodyPr>
          <a:lstStyle/>
          <a:p>
            <a:r>
              <a:rPr lang="fr-FR" sz="1400" dirty="0" smtClean="0"/>
              <a:t>DEMANDE</a:t>
            </a:r>
            <a:endParaRPr lang="fr-FR" sz="1400" dirty="0"/>
          </a:p>
        </p:txBody>
      </p:sp>
      <p:sp>
        <p:nvSpPr>
          <p:cNvPr id="32" name="ZoneTexte 31"/>
          <p:cNvSpPr txBox="1"/>
          <p:nvPr/>
        </p:nvSpPr>
        <p:spPr>
          <a:xfrm>
            <a:off x="0" y="2571744"/>
            <a:ext cx="1142976" cy="369332"/>
          </a:xfrm>
          <a:prstGeom prst="rect">
            <a:avLst/>
          </a:prstGeom>
          <a:noFill/>
        </p:spPr>
        <p:txBody>
          <a:bodyPr wrap="square" rtlCol="0">
            <a:spAutoFit/>
          </a:bodyPr>
          <a:lstStyle/>
          <a:p>
            <a:r>
              <a:rPr lang="fr-FR" dirty="0" smtClean="0"/>
              <a:t>(libéraux)</a:t>
            </a:r>
            <a:endParaRPr lang="fr-FR" dirty="0"/>
          </a:p>
        </p:txBody>
      </p:sp>
      <p:sp>
        <p:nvSpPr>
          <p:cNvPr id="33" name="ZoneTexte 32"/>
          <p:cNvSpPr txBox="1"/>
          <p:nvPr/>
        </p:nvSpPr>
        <p:spPr>
          <a:xfrm>
            <a:off x="8072462" y="3929066"/>
            <a:ext cx="1071538" cy="276999"/>
          </a:xfrm>
          <a:prstGeom prst="rect">
            <a:avLst/>
          </a:prstGeom>
          <a:noFill/>
        </p:spPr>
        <p:txBody>
          <a:bodyPr wrap="square" rtlCol="0">
            <a:spAutoFit/>
          </a:bodyPr>
          <a:lstStyle/>
          <a:p>
            <a:r>
              <a:rPr lang="fr-FR" sz="1200" dirty="0" smtClean="0"/>
              <a:t>(Keynésiens)</a:t>
            </a:r>
            <a:endParaRPr lang="fr-FR" sz="1200" dirty="0"/>
          </a:p>
        </p:txBody>
      </p:sp>
      <p:cxnSp>
        <p:nvCxnSpPr>
          <p:cNvPr id="36" name="Connecteur droit avec flèche 35"/>
          <p:cNvCxnSpPr/>
          <p:nvPr/>
        </p:nvCxnSpPr>
        <p:spPr>
          <a:xfrm>
            <a:off x="6572264" y="4429132"/>
            <a:ext cx="1285884" cy="642942"/>
          </a:xfrm>
          <a:prstGeom prst="straightConnector1">
            <a:avLst/>
          </a:prstGeom>
          <a:ln w="19050">
            <a:solidFill>
              <a:schemeClr val="tx1"/>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786050" y="0"/>
            <a:ext cx="2714644" cy="584775"/>
          </a:xfrm>
          <a:prstGeom prst="rect">
            <a:avLst/>
          </a:prstGeom>
          <a:noFill/>
        </p:spPr>
        <p:txBody>
          <a:bodyPr wrap="square" rtlCol="0">
            <a:spAutoFit/>
          </a:bodyPr>
          <a:lstStyle/>
          <a:p>
            <a:r>
              <a:rPr lang="fr-FR" sz="3200" b="1" dirty="0" smtClean="0">
                <a:latin typeface="Arial" pitchFamily="34" charset="0"/>
                <a:cs typeface="Arial" pitchFamily="34" charset="0"/>
              </a:rPr>
              <a:t>Introduction </a:t>
            </a:r>
            <a:endParaRPr lang="fr-FR" sz="3200" b="1" dirty="0">
              <a:latin typeface="Arial" pitchFamily="34" charset="0"/>
              <a:cs typeface="Arial" pitchFamily="34" charset="0"/>
            </a:endParaRPr>
          </a:p>
        </p:txBody>
      </p:sp>
      <p:pic>
        <p:nvPicPr>
          <p:cNvPr id="3074" name="Picture 2" descr="Sans titre"/>
          <p:cNvPicPr>
            <a:picLocks noChangeAspect="1" noChangeArrowheads="1"/>
          </p:cNvPicPr>
          <p:nvPr/>
        </p:nvPicPr>
        <p:blipFill>
          <a:blip r:embed="rId6" cstate="print"/>
          <a:srcRect l="28468" t="24930" r="36476" b="15935"/>
          <a:stretch>
            <a:fillRect/>
          </a:stretch>
        </p:blipFill>
        <p:spPr bwMode="auto">
          <a:xfrm>
            <a:off x="179512" y="4797152"/>
            <a:ext cx="670025" cy="766663"/>
          </a:xfrm>
          <a:prstGeom prst="rect">
            <a:avLst/>
          </a:prstGeom>
          <a:noFill/>
          <a:ln w="9525">
            <a:noFill/>
            <a:miter lim="800000"/>
            <a:headEnd/>
            <a:tailEnd/>
          </a:ln>
        </p:spPr>
      </p:pic>
      <p:sp>
        <p:nvSpPr>
          <p:cNvPr id="3075" name="Rectangle 3"/>
          <p:cNvSpPr>
            <a:spLocks noChangeArrowheads="1"/>
          </p:cNvSpPr>
          <p:nvPr/>
        </p:nvSpPr>
        <p:spPr bwMode="auto">
          <a:xfrm>
            <a:off x="1043608" y="5055568"/>
            <a:ext cx="6480720" cy="175432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Régulation de l’économie </a:t>
            </a:r>
            <a:r>
              <a:rPr kumimoji="0" lang="fr-F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fr-F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Le réglage de l’activité économique pour atteindre l’équilibre économique. C’est l’ensemble des mécanismes qui stabilisent les trois rouages de l’économie par rapport à quatre indicateurs : </a:t>
            </a:r>
            <a:r>
              <a:rPr kumimoji="0" lang="fr-F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taux de croissance, commerce extérieur, taux de chômage et taux d’inflation.</a:t>
            </a:r>
            <a:r>
              <a:rPr kumimoji="0" lang="fr-FR"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Effect transition="in" filter="diamond(in)">
                                      <p:cBhvr>
                                        <p:cTn id="17"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ZoneTexte 5"/>
          <p:cNvSpPr txBox="1"/>
          <p:nvPr/>
        </p:nvSpPr>
        <p:spPr>
          <a:xfrm>
            <a:off x="4211960" y="1196752"/>
            <a:ext cx="720080" cy="369332"/>
          </a:xfrm>
          <a:prstGeom prst="rect">
            <a:avLst/>
          </a:prstGeom>
          <a:noFill/>
        </p:spPr>
        <p:txBody>
          <a:bodyPr wrap="square" rtlCol="0">
            <a:spAutoFit/>
          </a:bodyPr>
          <a:lstStyle/>
          <a:p>
            <a:r>
              <a:rPr lang="fr-FR" b="1" dirty="0" smtClean="0"/>
              <a:t>2013</a:t>
            </a:r>
            <a:endParaRPr lang="fr-FR" b="1" dirty="0"/>
          </a:p>
        </p:txBody>
      </p:sp>
      <p:sp>
        <p:nvSpPr>
          <p:cNvPr id="7" name="ZoneTexte 6"/>
          <p:cNvSpPr txBox="1"/>
          <p:nvPr/>
        </p:nvSpPr>
        <p:spPr>
          <a:xfrm>
            <a:off x="2555776" y="2060848"/>
            <a:ext cx="720080" cy="369332"/>
          </a:xfrm>
          <a:prstGeom prst="rect">
            <a:avLst/>
          </a:prstGeom>
          <a:noFill/>
        </p:spPr>
        <p:txBody>
          <a:bodyPr wrap="square" rtlCol="0">
            <a:spAutoFit/>
          </a:bodyPr>
          <a:lstStyle/>
          <a:p>
            <a:r>
              <a:rPr lang="fr-FR" b="1" dirty="0" smtClean="0"/>
              <a:t>0.2%</a:t>
            </a:r>
            <a:endParaRPr lang="fr-FR" b="1" dirty="0"/>
          </a:p>
        </p:txBody>
      </p:sp>
      <p:sp>
        <p:nvSpPr>
          <p:cNvPr id="8" name="ZoneTexte 7"/>
          <p:cNvSpPr txBox="1"/>
          <p:nvPr/>
        </p:nvSpPr>
        <p:spPr>
          <a:xfrm>
            <a:off x="4283968" y="2060848"/>
            <a:ext cx="1368152" cy="369332"/>
          </a:xfrm>
          <a:prstGeom prst="rect">
            <a:avLst/>
          </a:prstGeom>
          <a:noFill/>
        </p:spPr>
        <p:txBody>
          <a:bodyPr wrap="square" rtlCol="0">
            <a:spAutoFit/>
          </a:bodyPr>
          <a:lstStyle/>
          <a:p>
            <a:r>
              <a:rPr lang="fr-FR" b="1" dirty="0" smtClean="0"/>
              <a:t>- 60.6 Mds</a:t>
            </a:r>
            <a:endParaRPr lang="fr-FR" b="1" dirty="0"/>
          </a:p>
        </p:txBody>
      </p:sp>
      <p:sp>
        <p:nvSpPr>
          <p:cNvPr id="9" name="ZoneTexte 8"/>
          <p:cNvSpPr txBox="1"/>
          <p:nvPr/>
        </p:nvSpPr>
        <p:spPr>
          <a:xfrm>
            <a:off x="5364088" y="2060848"/>
            <a:ext cx="936104" cy="369332"/>
          </a:xfrm>
          <a:prstGeom prst="rect">
            <a:avLst/>
          </a:prstGeom>
          <a:noFill/>
        </p:spPr>
        <p:txBody>
          <a:bodyPr wrap="square" rtlCol="0">
            <a:spAutoFit/>
          </a:bodyPr>
          <a:lstStyle/>
          <a:p>
            <a:r>
              <a:rPr lang="fr-FR" b="1" dirty="0" smtClean="0"/>
              <a:t>10.5%</a:t>
            </a:r>
            <a:endParaRPr lang="fr-FR" b="1" dirty="0"/>
          </a:p>
        </p:txBody>
      </p:sp>
      <p:sp>
        <p:nvSpPr>
          <p:cNvPr id="10" name="ZoneTexte 9"/>
          <p:cNvSpPr txBox="1"/>
          <p:nvPr/>
        </p:nvSpPr>
        <p:spPr>
          <a:xfrm>
            <a:off x="6372200" y="2060848"/>
            <a:ext cx="648072" cy="369332"/>
          </a:xfrm>
          <a:prstGeom prst="rect">
            <a:avLst/>
          </a:prstGeom>
          <a:noFill/>
        </p:spPr>
        <p:txBody>
          <a:bodyPr wrap="square" rtlCol="0">
            <a:spAutoFit/>
          </a:bodyPr>
          <a:lstStyle/>
          <a:p>
            <a:r>
              <a:rPr lang="fr-FR" b="1" dirty="0" smtClean="0"/>
              <a:t>0.7%</a:t>
            </a:r>
            <a:endParaRPr lang="fr-FR" b="1" dirty="0"/>
          </a:p>
        </p:txBody>
      </p:sp>
      <p:sp>
        <p:nvSpPr>
          <p:cNvPr id="11" name="ZoneTexte 10"/>
          <p:cNvSpPr txBox="1"/>
          <p:nvPr/>
        </p:nvSpPr>
        <p:spPr>
          <a:xfrm>
            <a:off x="2771800" y="5517232"/>
            <a:ext cx="1008112" cy="369332"/>
          </a:xfrm>
          <a:prstGeom prst="rect">
            <a:avLst/>
          </a:prstGeom>
          <a:noFill/>
        </p:spPr>
        <p:txBody>
          <a:bodyPr wrap="square" rtlCol="0">
            <a:spAutoFit/>
          </a:bodyPr>
          <a:lstStyle/>
          <a:p>
            <a:r>
              <a:rPr lang="fr-FR" b="1" dirty="0" smtClean="0"/>
              <a:t>Budget </a:t>
            </a:r>
            <a:endParaRPr lang="fr-FR" b="1" dirty="0"/>
          </a:p>
        </p:txBody>
      </p:sp>
      <p:cxnSp>
        <p:nvCxnSpPr>
          <p:cNvPr id="13" name="Connecteur droit avec flèche 12"/>
          <p:cNvCxnSpPr/>
          <p:nvPr/>
        </p:nvCxnSpPr>
        <p:spPr>
          <a:xfrm flipV="1">
            <a:off x="3491880" y="2420888"/>
            <a:ext cx="0" cy="3096344"/>
          </a:xfrm>
          <a:prstGeom prst="straightConnector1">
            <a:avLst/>
          </a:prstGeom>
          <a:ln w="28575">
            <a:tailEnd type="arrow"/>
          </a:ln>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sp>
        <p:nvSpPr>
          <p:cNvPr id="15" name="ZoneTexte 14"/>
          <p:cNvSpPr txBox="1"/>
          <p:nvPr/>
        </p:nvSpPr>
        <p:spPr>
          <a:xfrm>
            <a:off x="3131840" y="2060848"/>
            <a:ext cx="1296144" cy="369332"/>
          </a:xfrm>
          <a:prstGeom prst="rect">
            <a:avLst/>
          </a:prstGeom>
          <a:noFill/>
        </p:spPr>
        <p:txBody>
          <a:bodyPr wrap="square" rtlCol="0">
            <a:spAutoFit/>
          </a:bodyPr>
          <a:lstStyle/>
          <a:p>
            <a:r>
              <a:rPr lang="fr-FR" b="1" dirty="0" smtClean="0"/>
              <a:t>- 87.2 Mds</a:t>
            </a:r>
            <a:endParaRPr lang="fr-FR" b="1" dirty="0"/>
          </a:p>
        </p:txBody>
      </p:sp>
      <p:sp>
        <p:nvSpPr>
          <p:cNvPr id="16" name="ZoneTexte 15"/>
          <p:cNvSpPr txBox="1"/>
          <p:nvPr/>
        </p:nvSpPr>
        <p:spPr>
          <a:xfrm>
            <a:off x="0" y="0"/>
            <a:ext cx="2267744" cy="707886"/>
          </a:xfrm>
          <a:prstGeom prst="rect">
            <a:avLst/>
          </a:prstGeom>
        </p:spPr>
        <p:style>
          <a:lnRef idx="1">
            <a:schemeClr val="accent3"/>
          </a:lnRef>
          <a:fillRef idx="1002">
            <a:schemeClr val="lt2"/>
          </a:fillRef>
          <a:effectRef idx="1">
            <a:schemeClr val="accent3"/>
          </a:effectRef>
          <a:fontRef idx="minor">
            <a:schemeClr val="dk1"/>
          </a:fontRef>
        </p:style>
        <p:txBody>
          <a:bodyPr wrap="square" rtlCol="0">
            <a:spAutoFit/>
          </a:bodyPr>
          <a:lstStyle/>
          <a:p>
            <a:r>
              <a:rPr lang="fr-FR" sz="2000" b="1" dirty="0" smtClean="0"/>
              <a:t>Tableau de bord de notre économie</a:t>
            </a:r>
            <a:endParaRPr lang="fr-FR"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ans titre47"/>
          <p:cNvPicPr>
            <a:picLocks noChangeAspect="1" noChangeArrowheads="1"/>
          </p:cNvPicPr>
          <p:nvPr/>
        </p:nvPicPr>
        <p:blipFill>
          <a:blip r:embed="rId2" cstate="print"/>
          <a:srcRect l="2310" r="28670" b="12672"/>
          <a:stretch>
            <a:fillRect/>
          </a:stretch>
        </p:blipFill>
        <p:spPr bwMode="auto">
          <a:xfrm>
            <a:off x="323528" y="260648"/>
            <a:ext cx="7992888" cy="6597352"/>
          </a:xfrm>
          <a:prstGeom prst="rect">
            <a:avLst/>
          </a:prstGeom>
          <a:noFill/>
          <a:ln w="9525">
            <a:noFill/>
            <a:miter lim="800000"/>
            <a:headEnd/>
            <a:tailEnd/>
          </a:ln>
        </p:spPr>
      </p:pic>
      <p:sp>
        <p:nvSpPr>
          <p:cNvPr id="5" name="Rectangle 4"/>
          <p:cNvSpPr/>
          <p:nvPr/>
        </p:nvSpPr>
        <p:spPr>
          <a:xfrm>
            <a:off x="323528" y="0"/>
            <a:ext cx="8496944" cy="369332"/>
          </a:xfrm>
          <a:prstGeom prst="rect">
            <a:avLst/>
          </a:prstGeom>
        </p:spPr>
        <p:txBody>
          <a:bodyPr wrap="square">
            <a:spAutoFit/>
          </a:bodyPr>
          <a:lstStyle/>
          <a:p>
            <a:r>
              <a:rPr lang="fr-FR" b="1" u="sng" dirty="0" smtClean="0"/>
              <a:t>La traduction chiffrée des objectifs économiques : le carré magique de Nicolas Kaldor</a:t>
            </a:r>
            <a:r>
              <a:rPr lang="fr-FR" b="1" dirty="0" smtClean="0"/>
              <a:t> </a:t>
            </a:r>
            <a:endParaRPr lang="fr-FR" dirty="0"/>
          </a:p>
        </p:txBody>
      </p:sp>
      <p:sp>
        <p:nvSpPr>
          <p:cNvPr id="6" name="Ellipse 5"/>
          <p:cNvSpPr/>
          <p:nvPr/>
        </p:nvSpPr>
        <p:spPr>
          <a:xfrm>
            <a:off x="3635896" y="371703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139952" y="34290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788024" y="371703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139952" y="544522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3"/>
            <a:endCxn id="6" idx="7"/>
          </p:cNvCxnSpPr>
          <p:nvPr/>
        </p:nvCxnSpPr>
        <p:spPr>
          <a:xfrm flipH="1">
            <a:off x="3820284" y="3613388"/>
            <a:ext cx="351304"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6" idx="5"/>
            <a:endCxn id="9" idx="1"/>
          </p:cNvCxnSpPr>
          <p:nvPr/>
        </p:nvCxnSpPr>
        <p:spPr>
          <a:xfrm>
            <a:off x="3820284" y="3901420"/>
            <a:ext cx="351304" cy="1575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7" idx="5"/>
            <a:endCxn id="8" idx="0"/>
          </p:cNvCxnSpPr>
          <p:nvPr/>
        </p:nvCxnSpPr>
        <p:spPr>
          <a:xfrm>
            <a:off x="4324340" y="3613388"/>
            <a:ext cx="571696" cy="103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8" idx="4"/>
            <a:endCxn id="9" idx="0"/>
          </p:cNvCxnSpPr>
          <p:nvPr/>
        </p:nvCxnSpPr>
        <p:spPr>
          <a:xfrm flipH="1">
            <a:off x="4247964" y="3933056"/>
            <a:ext cx="648072" cy="1512168"/>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499992" y="3356992"/>
            <a:ext cx="936104" cy="369332"/>
          </a:xfrm>
          <a:prstGeom prst="rect">
            <a:avLst/>
          </a:prstGeom>
          <a:noFill/>
        </p:spPr>
        <p:txBody>
          <a:bodyPr wrap="square" rtlCol="0">
            <a:spAutoFit/>
          </a:bodyPr>
          <a:lstStyle/>
          <a:p>
            <a:r>
              <a:rPr lang="fr-FR" dirty="0" smtClean="0">
                <a:solidFill>
                  <a:srgbClr val="0070C0"/>
                </a:solidFill>
              </a:rPr>
              <a:t>2013</a:t>
            </a:r>
            <a:endParaRPr lang="fr-F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par>
                                <p:cTn id="26" presetID="8"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67544" y="1124744"/>
            <a:ext cx="7920880"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La politique économique </a:t>
            </a:r>
            <a:r>
              <a:rPr kumimoji="0" lang="fr-F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est l’ensemble des décisions ou mesures prises par les pouvoirs publics (Gouvernement) pour orienter, influencer l’activité économique en vue d’atteindre certains objectifs.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Ces objectifs peuvent être des objectifs économiques à court terme ou long terme, mais aussi des objectifs sociaux.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lèche vers le bas 2"/>
          <p:cNvSpPr/>
          <p:nvPr/>
        </p:nvSpPr>
        <p:spPr>
          <a:xfrm>
            <a:off x="3923928" y="260648"/>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vers le bas 3"/>
          <p:cNvSpPr/>
          <p:nvPr/>
        </p:nvSpPr>
        <p:spPr>
          <a:xfrm>
            <a:off x="1763688" y="3933056"/>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5796136" y="4005064"/>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30" name="Rectangle 2"/>
          <p:cNvSpPr>
            <a:spLocks noChangeArrowheads="1"/>
          </p:cNvSpPr>
          <p:nvPr/>
        </p:nvSpPr>
        <p:spPr bwMode="auto">
          <a:xfrm>
            <a:off x="971600" y="3172326"/>
            <a:ext cx="7272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La politique économique se compose d’une dimension conjoncturelle et d’une dimension structurelle.</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Texte 6"/>
          <p:cNvSpPr txBox="1"/>
          <p:nvPr/>
        </p:nvSpPr>
        <p:spPr>
          <a:xfrm>
            <a:off x="467544" y="4941168"/>
            <a:ext cx="2952328"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2000" b="1" dirty="0" smtClean="0"/>
              <a:t>Politique conjoncturelle </a:t>
            </a:r>
            <a:endParaRPr lang="fr-FR" sz="2000" b="1" dirty="0"/>
          </a:p>
        </p:txBody>
      </p:sp>
      <p:sp>
        <p:nvSpPr>
          <p:cNvPr id="9" name="ZoneTexte 8"/>
          <p:cNvSpPr txBox="1"/>
          <p:nvPr/>
        </p:nvSpPr>
        <p:spPr>
          <a:xfrm>
            <a:off x="5292080" y="4941168"/>
            <a:ext cx="2664296" cy="400110"/>
          </a:xfrm>
          <a:prstGeom prst="rect">
            <a:avLst/>
          </a:prstGeom>
          <a:noFill/>
        </p:spPr>
        <p:txBody>
          <a:bodyPr wrap="square" rtlCol="0">
            <a:spAutoFit/>
          </a:bodyPr>
          <a:lstStyle/>
          <a:p>
            <a:r>
              <a:rPr lang="fr-FR" sz="2000" b="1" dirty="0" smtClean="0"/>
              <a:t>Politique structurelle </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2411760" y="3356992"/>
            <a:ext cx="1875088"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pic>
        <p:nvPicPr>
          <p:cNvPr id="41987" name="Picture 3" descr="Sans titre47"/>
          <p:cNvPicPr>
            <a:picLocks noChangeAspect="1" noChangeArrowheads="1"/>
          </p:cNvPicPr>
          <p:nvPr/>
        </p:nvPicPr>
        <p:blipFill>
          <a:blip r:embed="rId2" cstate="print"/>
          <a:srcRect l="2313" r="28661" b="12672"/>
          <a:stretch>
            <a:fillRect/>
          </a:stretch>
        </p:blipFill>
        <p:spPr bwMode="auto">
          <a:xfrm>
            <a:off x="4345732" y="1762720"/>
            <a:ext cx="3548559" cy="3196112"/>
          </a:xfrm>
          <a:prstGeom prst="rect">
            <a:avLst/>
          </a:prstGeom>
          <a:noFill/>
          <a:ln w="9525">
            <a:noFill/>
            <a:miter lim="800000"/>
            <a:headEnd/>
            <a:tailEnd/>
          </a:ln>
        </p:spPr>
      </p:pic>
      <p:sp>
        <p:nvSpPr>
          <p:cNvPr id="41988" name="Rectangle 4"/>
          <p:cNvSpPr>
            <a:spLocks noChangeArrowheads="1"/>
          </p:cNvSpPr>
          <p:nvPr/>
        </p:nvSpPr>
        <p:spPr bwMode="auto">
          <a:xfrm>
            <a:off x="1043608" y="1700808"/>
            <a:ext cx="6912768" cy="3384376"/>
          </a:xfrm>
          <a:prstGeom prst="rect">
            <a:avLst/>
          </a:prstGeom>
          <a:noFill/>
          <a:ln w="285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41989" name="Picture 5"/>
          <p:cNvPicPr>
            <a:picLocks noChangeAspect="1" noChangeArrowheads="1"/>
          </p:cNvPicPr>
          <p:nvPr/>
        </p:nvPicPr>
        <p:blipFill>
          <a:blip r:embed="rId3" cstate="print"/>
          <a:srcRect l="7668" t="5357" r="10823" b="25381"/>
          <a:stretch>
            <a:fillRect/>
          </a:stretch>
        </p:blipFill>
        <p:spPr bwMode="auto">
          <a:xfrm>
            <a:off x="1259632" y="2492896"/>
            <a:ext cx="1563023" cy="1139949"/>
          </a:xfrm>
          <a:prstGeom prst="rect">
            <a:avLst/>
          </a:prstGeom>
          <a:noFill/>
          <a:ln w="9525">
            <a:noFill/>
            <a:miter lim="800000"/>
            <a:headEnd/>
            <a:tailEnd/>
          </a:ln>
        </p:spPr>
      </p:pic>
      <p:sp>
        <p:nvSpPr>
          <p:cNvPr id="6" name="Rectangle 5"/>
          <p:cNvSpPr/>
          <p:nvPr/>
        </p:nvSpPr>
        <p:spPr>
          <a:xfrm>
            <a:off x="1187624" y="3717032"/>
            <a:ext cx="2592288" cy="1200329"/>
          </a:xfrm>
          <a:prstGeom prst="rect">
            <a:avLst/>
          </a:prstGeom>
        </p:spPr>
        <p:txBody>
          <a:bodyPr wrap="square">
            <a:spAutoFit/>
          </a:bodyPr>
          <a:lstStyle/>
          <a:p>
            <a:r>
              <a:rPr lang="fr-FR" dirty="0" smtClean="0"/>
              <a:t>Vise à agir sur la </a:t>
            </a:r>
          </a:p>
          <a:p>
            <a:r>
              <a:rPr lang="fr-FR" dirty="0" smtClean="0"/>
              <a:t>  situation économique autrement dit sur la conjoncture économique </a:t>
            </a:r>
            <a:endParaRPr lang="fr-FR" dirty="0"/>
          </a:p>
        </p:txBody>
      </p:sp>
      <p:sp>
        <p:nvSpPr>
          <p:cNvPr id="7" name="ZoneTexte 6"/>
          <p:cNvSpPr txBox="1"/>
          <p:nvPr/>
        </p:nvSpPr>
        <p:spPr>
          <a:xfrm>
            <a:off x="1763688" y="0"/>
            <a:ext cx="5256584" cy="461665"/>
          </a:xfrm>
          <a:prstGeom prst="rect">
            <a:avLst/>
          </a:prstGeom>
          <a:noFill/>
        </p:spPr>
        <p:txBody>
          <a:bodyPr wrap="square" rtlCol="0">
            <a:spAutoFit/>
          </a:bodyPr>
          <a:lstStyle/>
          <a:p>
            <a:r>
              <a:rPr lang="fr-FR" sz="2400" b="1" dirty="0" smtClean="0"/>
              <a:t>Politique économique conjoncturelle :</a:t>
            </a:r>
            <a:endParaRPr lang="fr-FR" sz="2400" b="1" dirty="0"/>
          </a:p>
        </p:txBody>
      </p:sp>
      <p:sp>
        <p:nvSpPr>
          <p:cNvPr id="8" name="Flèche vers le bas 7"/>
          <p:cNvSpPr/>
          <p:nvPr/>
        </p:nvSpPr>
        <p:spPr>
          <a:xfrm>
            <a:off x="4067944" y="5229200"/>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hlinkClick r:id="rId4" action="ppaction://hlinkfile"/>
          </p:cNvPr>
          <p:cNvSpPr txBox="1"/>
          <p:nvPr/>
        </p:nvSpPr>
        <p:spPr>
          <a:xfrm>
            <a:off x="3275856" y="5949280"/>
            <a:ext cx="2376264" cy="707886"/>
          </a:xfrm>
          <a:prstGeom prst="rect">
            <a:avLst/>
          </a:prstGeom>
          <a:noFill/>
        </p:spPr>
        <p:txBody>
          <a:bodyPr wrap="square" rtlCol="0">
            <a:spAutoFit/>
          </a:bodyPr>
          <a:lstStyle/>
          <a:p>
            <a:r>
              <a:rPr lang="fr-FR" sz="2000" b="1" dirty="0" smtClean="0"/>
              <a:t>Politique de relance</a:t>
            </a:r>
          </a:p>
          <a:p>
            <a:r>
              <a:rPr lang="fr-FR" sz="2000" b="1" dirty="0" smtClean="0"/>
              <a:t>Politique de rigueur</a:t>
            </a:r>
            <a:endParaRPr lang="fr-FR" sz="2000" b="1" dirty="0"/>
          </a:p>
        </p:txBody>
      </p:sp>
      <p:sp>
        <p:nvSpPr>
          <p:cNvPr id="10" name="ZoneTexte 9"/>
          <p:cNvSpPr txBox="1"/>
          <p:nvPr/>
        </p:nvSpPr>
        <p:spPr>
          <a:xfrm>
            <a:off x="4860032" y="5301208"/>
            <a:ext cx="1800200" cy="369332"/>
          </a:xfrm>
          <a:prstGeom prst="rect">
            <a:avLst/>
          </a:prstGeom>
          <a:noFill/>
        </p:spPr>
        <p:txBody>
          <a:bodyPr wrap="square" rtlCol="0">
            <a:spAutoFit/>
          </a:bodyPr>
          <a:lstStyle/>
          <a:p>
            <a:r>
              <a:rPr lang="fr-FR" b="1" dirty="0" smtClean="0"/>
              <a:t>Comment ?</a:t>
            </a:r>
            <a:endParaRPr lang="fr-FR" b="1" dirty="0"/>
          </a:p>
        </p:txBody>
      </p:sp>
      <p:sp>
        <p:nvSpPr>
          <p:cNvPr id="11" name="Rectangle 10"/>
          <p:cNvSpPr/>
          <p:nvPr/>
        </p:nvSpPr>
        <p:spPr>
          <a:xfrm>
            <a:off x="755576" y="620688"/>
            <a:ext cx="8064896" cy="923330"/>
          </a:xfrm>
          <a:prstGeom prst="rect">
            <a:avLst/>
          </a:prstGeom>
        </p:spPr>
        <p:txBody>
          <a:bodyPr wrap="square">
            <a:spAutoFit/>
          </a:bodyPr>
          <a:lstStyle/>
          <a:p>
            <a:r>
              <a:rPr lang="fr-FR" b="1" dirty="0" smtClean="0"/>
              <a:t>Une politique conjoncturelle a pour objet de corriger les déséquilibres macroéconomiques (globaux) qui peuvent apparaître à court terme. Elle cherche à rétablir ou maintenir les quatre indicateurs dans le « vert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188640"/>
            <a:ext cx="6624736" cy="646331"/>
          </a:xfrm>
          <a:prstGeom prst="rect">
            <a:avLst/>
          </a:prstGeom>
          <a:noFill/>
        </p:spPr>
        <p:txBody>
          <a:bodyPr wrap="square" rtlCol="0">
            <a:spAutoFit/>
          </a:bodyPr>
          <a:lstStyle/>
          <a:p>
            <a:r>
              <a:rPr lang="fr-FR" sz="3600" b="1" dirty="0" smtClean="0"/>
              <a:t>1/ La Politique de relance</a:t>
            </a:r>
            <a:endParaRPr lang="fr-FR" sz="3600" b="1" dirty="0"/>
          </a:p>
        </p:txBody>
      </p:sp>
      <p:pic>
        <p:nvPicPr>
          <p:cNvPr id="47105" name="Picture 1"/>
          <p:cNvPicPr>
            <a:picLocks noChangeAspect="1" noChangeArrowheads="1"/>
          </p:cNvPicPr>
          <p:nvPr/>
        </p:nvPicPr>
        <p:blipFill>
          <a:blip r:embed="rId2" cstate="print"/>
          <a:srcRect/>
          <a:stretch>
            <a:fillRect/>
          </a:stretch>
        </p:blipFill>
        <p:spPr bwMode="auto">
          <a:xfrm>
            <a:off x="395536" y="1556792"/>
            <a:ext cx="1224136" cy="1818096"/>
          </a:xfrm>
          <a:prstGeom prst="rect">
            <a:avLst/>
          </a:prstGeom>
          <a:noFill/>
          <a:ln w="9525">
            <a:noFill/>
            <a:miter lim="800000"/>
            <a:headEnd/>
            <a:tailEnd/>
          </a:ln>
        </p:spPr>
      </p:pic>
      <p:sp>
        <p:nvSpPr>
          <p:cNvPr id="47106" name="Rectangle 2"/>
          <p:cNvSpPr>
            <a:spLocks noChangeArrowheads="1"/>
          </p:cNvSpPr>
          <p:nvPr/>
        </p:nvSpPr>
        <p:spPr bwMode="auto">
          <a:xfrm>
            <a:off x="1835696" y="2060848"/>
            <a:ext cx="70567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 stimuler l’activité économique l’Etat agit soit sur la demande ou sur l’offre.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Comment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3"/>
          <p:cNvSpPr txBox="1">
            <a:spLocks noGrp="1"/>
          </p:cNvSpPr>
          <p:nvPr/>
        </p:nvSpPr>
        <p:spPr bwMode="auto">
          <a:xfrm>
            <a:off x="6552699" y="6243933"/>
            <a:ext cx="2132930" cy="457323"/>
          </a:xfrm>
          <a:prstGeom prst="rect">
            <a:avLst/>
          </a:prstGeom>
          <a:noFill/>
          <a:ln w="9525">
            <a:noFill/>
            <a:miter lim="800000"/>
            <a:headEnd/>
            <a:tailEnd/>
          </a:ln>
        </p:spPr>
        <p:txBody>
          <a:bodyPr lIns="91406" tIns="45705" rIns="91406" bIns="45705"/>
          <a:lstStyle/>
          <a:p>
            <a:pPr algn="r" defTabSz="912872">
              <a:defRPr/>
            </a:pPr>
            <a:fld id="{D5793EAB-5200-49CD-9B7B-E80443E3C7D8}" type="slidenum">
              <a:rPr lang="fr-FR" sz="1100">
                <a:effectLst>
                  <a:outerShdw blurRad="38100" dist="38100" dir="2700000" algn="tl">
                    <a:srgbClr val="000000"/>
                  </a:outerShdw>
                </a:effectLst>
                <a:latin typeface="Verdana" pitchFamily="34" charset="0"/>
              </a:rPr>
              <a:pPr algn="r" defTabSz="912872">
                <a:defRPr/>
              </a:pPr>
              <a:t>9</a:t>
            </a:fld>
            <a:endParaRPr lang="fr-FR" sz="1100" dirty="0">
              <a:effectLst>
                <a:outerShdw blurRad="38100" dist="38100" dir="2700000" algn="tl">
                  <a:srgbClr val="000000"/>
                </a:outerShdw>
              </a:effectLst>
              <a:latin typeface="Verdana" pitchFamily="34" charset="0"/>
            </a:endParaRPr>
          </a:p>
        </p:txBody>
      </p:sp>
      <p:sp>
        <p:nvSpPr>
          <p:cNvPr id="115716" name="Text Box 5"/>
          <p:cNvSpPr txBox="1">
            <a:spLocks noChangeArrowheads="1"/>
          </p:cNvSpPr>
          <p:nvPr/>
        </p:nvSpPr>
        <p:spPr bwMode="auto">
          <a:xfrm>
            <a:off x="1828466" y="2515276"/>
            <a:ext cx="1753186"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production</a:t>
            </a:r>
          </a:p>
        </p:txBody>
      </p:sp>
      <p:sp>
        <p:nvSpPr>
          <p:cNvPr id="115717" name="Text Box 6"/>
          <p:cNvSpPr txBox="1">
            <a:spLocks noChangeArrowheads="1"/>
          </p:cNvSpPr>
          <p:nvPr/>
        </p:nvSpPr>
        <p:spPr bwMode="auto">
          <a:xfrm>
            <a:off x="4123667" y="2229450"/>
            <a:ext cx="1676233"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répartition</a:t>
            </a:r>
          </a:p>
        </p:txBody>
      </p:sp>
      <p:sp>
        <p:nvSpPr>
          <p:cNvPr id="115718" name="Text Box 7"/>
          <p:cNvSpPr txBox="1">
            <a:spLocks noChangeArrowheads="1"/>
          </p:cNvSpPr>
          <p:nvPr/>
        </p:nvSpPr>
        <p:spPr bwMode="auto">
          <a:xfrm>
            <a:off x="5868144" y="2132856"/>
            <a:ext cx="2132930" cy="446246"/>
          </a:xfrm>
          <a:prstGeom prst="rect">
            <a:avLst/>
          </a:prstGeom>
          <a:noFill/>
          <a:ln w="12700" cap="sq">
            <a:noFill/>
            <a:miter lim="800000"/>
            <a:headEnd type="none" w="sm" len="sm"/>
            <a:tailEnd type="none" w="sm" len="sm"/>
          </a:ln>
        </p:spPr>
        <p:txBody>
          <a:bodyPr lIns="91406" tIns="45705" rIns="91406" bIns="45705">
            <a:spAutoFit/>
          </a:bodyPr>
          <a:lstStyle/>
          <a:p>
            <a:pPr defTabSz="912872">
              <a:spcBef>
                <a:spcPct val="50000"/>
              </a:spcBef>
            </a:pPr>
            <a:r>
              <a:rPr lang="fr-FR" sz="2300" dirty="0">
                <a:solidFill>
                  <a:srgbClr val="FF0000"/>
                </a:solidFill>
              </a:rPr>
              <a:t>consommation</a:t>
            </a:r>
          </a:p>
        </p:txBody>
      </p:sp>
      <p:sp>
        <p:nvSpPr>
          <p:cNvPr id="115719" name="Rectangle 13"/>
          <p:cNvSpPr>
            <a:spLocks noChangeArrowheads="1"/>
          </p:cNvSpPr>
          <p:nvPr/>
        </p:nvSpPr>
        <p:spPr bwMode="auto">
          <a:xfrm>
            <a:off x="1616009" y="2150155"/>
            <a:ext cx="6438942" cy="2662799"/>
          </a:xfrm>
          <a:prstGeom prst="rect">
            <a:avLst/>
          </a:prstGeom>
          <a:noFill/>
          <a:ln w="28575" cap="sq">
            <a:solidFill>
              <a:schemeClr val="accent1"/>
            </a:solidFill>
            <a:prstDash val="dash"/>
            <a:miter lim="800000"/>
            <a:headEnd type="none" w="sm" len="sm"/>
            <a:tailEnd type="none" w="sm" len="sm"/>
          </a:ln>
        </p:spPr>
        <p:txBody>
          <a:bodyPr wrap="none" lIns="115164" tIns="57582" rIns="115164" bIns="57582" anchor="ctr"/>
          <a:lstStyle/>
          <a:p>
            <a:pPr defTabSz="1151544"/>
            <a:endParaRPr lang="fr-FR" dirty="0"/>
          </a:p>
        </p:txBody>
      </p:sp>
      <p:sp>
        <p:nvSpPr>
          <p:cNvPr id="115722" name="Line 18"/>
          <p:cNvSpPr>
            <a:spLocks noChangeShapeType="1"/>
          </p:cNvSpPr>
          <p:nvPr/>
        </p:nvSpPr>
        <p:spPr bwMode="auto">
          <a:xfrm>
            <a:off x="2601340"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3" name="Line 19"/>
          <p:cNvSpPr>
            <a:spLocks noChangeShapeType="1"/>
          </p:cNvSpPr>
          <p:nvPr/>
        </p:nvSpPr>
        <p:spPr bwMode="auto">
          <a:xfrm>
            <a:off x="6989322" y="3337720"/>
            <a:ext cx="0" cy="920179"/>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4" name="Line 20"/>
          <p:cNvSpPr>
            <a:spLocks noChangeShapeType="1"/>
          </p:cNvSpPr>
          <p:nvPr/>
        </p:nvSpPr>
        <p:spPr bwMode="auto">
          <a:xfrm>
            <a:off x="2601340" y="4257898"/>
            <a:ext cx="896667"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5" name="Line 21"/>
          <p:cNvSpPr>
            <a:spLocks noChangeShapeType="1"/>
          </p:cNvSpPr>
          <p:nvPr/>
        </p:nvSpPr>
        <p:spPr bwMode="auto">
          <a:xfrm flipH="1">
            <a:off x="6182990" y="4257898"/>
            <a:ext cx="806332" cy="0"/>
          </a:xfrm>
          <a:prstGeom prst="line">
            <a:avLst/>
          </a:prstGeom>
          <a:noFill/>
          <a:ln w="12700" cap="sq">
            <a:solidFill>
              <a:schemeClr val="tx1"/>
            </a:solidFill>
            <a:round/>
            <a:headEnd type="none" w="sm" len="sm"/>
            <a:tailEnd type="triangle" w="sm" len="sm"/>
          </a:ln>
        </p:spPr>
        <p:txBody>
          <a:bodyPr wrap="none" lIns="100346" tIns="50173" rIns="100346" bIns="50173"/>
          <a:lstStyle/>
          <a:p>
            <a:endParaRPr lang="fr-FR" dirty="0"/>
          </a:p>
        </p:txBody>
      </p:sp>
      <p:sp>
        <p:nvSpPr>
          <p:cNvPr id="115726" name="AutoShape 22"/>
          <p:cNvSpPr>
            <a:spLocks noChangeArrowheads="1"/>
          </p:cNvSpPr>
          <p:nvPr/>
        </p:nvSpPr>
        <p:spPr bwMode="auto">
          <a:xfrm>
            <a:off x="3498008" y="3890933"/>
            <a:ext cx="2597993" cy="645415"/>
          </a:xfrm>
          <a:prstGeom prst="cloudCallout">
            <a:avLst>
              <a:gd name="adj1" fmla="val -27509"/>
              <a:gd name="adj2" fmla="val 40852"/>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lIns="115164" tIns="57582" rIns="115164" bIns="57582"/>
          <a:lstStyle/>
          <a:p>
            <a:pPr algn="ctr" defTabSz="1151544"/>
            <a:endParaRPr lang="fr-FR" dirty="0"/>
          </a:p>
        </p:txBody>
      </p:sp>
      <p:sp>
        <p:nvSpPr>
          <p:cNvPr id="115727" name="Text Box 23"/>
          <p:cNvSpPr txBox="1">
            <a:spLocks noChangeArrowheads="1"/>
          </p:cNvSpPr>
          <p:nvPr/>
        </p:nvSpPr>
        <p:spPr bwMode="auto">
          <a:xfrm>
            <a:off x="4123667" y="4077182"/>
            <a:ext cx="1970661" cy="405690"/>
          </a:xfrm>
          <a:prstGeom prst="rect">
            <a:avLst/>
          </a:prstGeom>
          <a:noFill/>
          <a:ln w="12700" cap="sq">
            <a:noFill/>
            <a:miter lim="800000"/>
            <a:headEnd type="none" w="sm" len="sm"/>
            <a:tailEnd type="none" w="sm" len="sm"/>
          </a:ln>
        </p:spPr>
        <p:txBody>
          <a:bodyPr lIns="115164" tIns="57582" rIns="115164" bIns="57582">
            <a:spAutoFit/>
          </a:bodyPr>
          <a:lstStyle/>
          <a:p>
            <a:pPr defTabSz="1151544">
              <a:spcBef>
                <a:spcPct val="50000"/>
              </a:spcBef>
            </a:pPr>
            <a:r>
              <a:rPr lang="fr-FR" dirty="0">
                <a:solidFill>
                  <a:srgbClr val="000000"/>
                </a:solidFill>
              </a:rPr>
              <a:t>Échanges </a:t>
            </a:r>
          </a:p>
        </p:txBody>
      </p:sp>
      <p:sp>
        <p:nvSpPr>
          <p:cNvPr id="115728" name="Line 24"/>
          <p:cNvSpPr>
            <a:spLocks noChangeShapeType="1"/>
          </p:cNvSpPr>
          <p:nvPr/>
        </p:nvSpPr>
        <p:spPr bwMode="auto">
          <a:xfrm>
            <a:off x="2601340" y="3337720"/>
            <a:ext cx="4387982" cy="0"/>
          </a:xfrm>
          <a:prstGeom prst="line">
            <a:avLst/>
          </a:prstGeom>
          <a:noFill/>
          <a:ln w="12700" cap="sq">
            <a:solidFill>
              <a:schemeClr val="tx1"/>
            </a:solidFill>
            <a:round/>
            <a:headEnd type="triangle" w="med" len="med"/>
            <a:tailEnd type="triangle" w="med" len="med"/>
          </a:ln>
        </p:spPr>
        <p:txBody>
          <a:bodyPr wrap="none" lIns="100346" tIns="50173" rIns="100346" bIns="50173"/>
          <a:lstStyle/>
          <a:p>
            <a:endParaRPr lang="fr-FR" dirty="0"/>
          </a:p>
        </p:txBody>
      </p:sp>
      <p:pic>
        <p:nvPicPr>
          <p:cNvPr id="115729" name="Picture 10" descr="argent_64"/>
          <p:cNvPicPr>
            <a:picLocks noChangeAspect="1" noChangeArrowheads="1" noCrop="1"/>
          </p:cNvPicPr>
          <p:nvPr/>
        </p:nvPicPr>
        <p:blipFill>
          <a:blip r:embed="rId2" cstate="print"/>
          <a:srcRect/>
          <a:stretch>
            <a:fillRect/>
          </a:stretch>
        </p:blipFill>
        <p:spPr bwMode="auto">
          <a:xfrm>
            <a:off x="3228672" y="2874865"/>
            <a:ext cx="1166003" cy="992096"/>
          </a:xfrm>
          <a:prstGeom prst="rect">
            <a:avLst/>
          </a:prstGeom>
          <a:noFill/>
          <a:ln w="9525">
            <a:noFill/>
            <a:miter lim="800000"/>
            <a:headEnd/>
            <a:tailEnd/>
          </a:ln>
        </p:spPr>
      </p:pic>
      <p:sp>
        <p:nvSpPr>
          <p:cNvPr id="115740" name="AutoShape 49"/>
          <p:cNvSpPr>
            <a:spLocks noChangeArrowheads="1"/>
          </p:cNvSpPr>
          <p:nvPr/>
        </p:nvSpPr>
        <p:spPr bwMode="auto">
          <a:xfrm>
            <a:off x="3491880" y="2492896"/>
            <a:ext cx="715996" cy="186248"/>
          </a:xfrm>
          <a:prstGeom prst="curvedDownArrow">
            <a:avLst>
              <a:gd name="adj1" fmla="val 84753"/>
              <a:gd name="adj2" fmla="val 169505"/>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sp>
        <p:nvSpPr>
          <p:cNvPr id="115741" name="AutoShape 50"/>
          <p:cNvSpPr>
            <a:spLocks noChangeArrowheads="1"/>
          </p:cNvSpPr>
          <p:nvPr/>
        </p:nvSpPr>
        <p:spPr bwMode="auto">
          <a:xfrm>
            <a:off x="5652120" y="2492896"/>
            <a:ext cx="717669" cy="184404"/>
          </a:xfrm>
          <a:prstGeom prst="curvedDownArrow">
            <a:avLst>
              <a:gd name="adj1" fmla="val 85800"/>
              <a:gd name="adj2" fmla="val 171600"/>
              <a:gd name="adj3" fmla="val 33333"/>
            </a:avLst>
          </a:prstGeom>
          <a:solidFill>
            <a:schemeClr val="accent1"/>
          </a:solidFill>
          <a:ln w="12700" cap="sq">
            <a:solidFill>
              <a:schemeClr val="tx1"/>
            </a:solidFill>
            <a:miter lim="800000"/>
            <a:headEnd type="none" w="sm" len="sm"/>
            <a:tailEnd type="none" w="sm" len="sm"/>
          </a:ln>
        </p:spPr>
        <p:txBody>
          <a:bodyPr wrap="none" lIns="100346" tIns="50173" rIns="100346" bIns="50173" anchor="ctr"/>
          <a:lstStyle/>
          <a:p>
            <a:endParaRPr lang="fr-FR" dirty="0"/>
          </a:p>
        </p:txBody>
      </p:sp>
      <p:pic>
        <p:nvPicPr>
          <p:cNvPr id="115747" name="Picture 13"/>
          <p:cNvPicPr>
            <a:picLocks noChangeAspect="1" noChangeArrowheads="1"/>
          </p:cNvPicPr>
          <p:nvPr/>
        </p:nvPicPr>
        <p:blipFill>
          <a:blip r:embed="rId3" cstate="print"/>
          <a:srcRect/>
          <a:stretch>
            <a:fillRect/>
          </a:stretch>
        </p:blipFill>
        <p:spPr bwMode="auto">
          <a:xfrm>
            <a:off x="2051721" y="2564904"/>
            <a:ext cx="5112568" cy="1224136"/>
          </a:xfrm>
          <a:prstGeom prst="rect">
            <a:avLst/>
          </a:prstGeom>
          <a:noFill/>
          <a:ln w="12700" cap="sq">
            <a:noFill/>
            <a:miter lim="800000"/>
            <a:headEnd type="none" w="sm" len="sm"/>
            <a:tailEnd type="none" w="sm" len="sm"/>
          </a:ln>
        </p:spPr>
      </p:pic>
      <p:sp>
        <p:nvSpPr>
          <p:cNvPr id="47" name="ZoneTexte 46"/>
          <p:cNvSpPr txBox="1"/>
          <p:nvPr/>
        </p:nvSpPr>
        <p:spPr>
          <a:xfrm>
            <a:off x="4211960" y="4509120"/>
            <a:ext cx="1296144" cy="276999"/>
          </a:xfrm>
          <a:prstGeom prst="rect">
            <a:avLst/>
          </a:prstGeom>
          <a:noFill/>
        </p:spPr>
        <p:txBody>
          <a:bodyPr wrap="square" rtlCol="0">
            <a:spAutoFit/>
          </a:bodyPr>
          <a:lstStyle/>
          <a:p>
            <a:r>
              <a:rPr lang="fr-FR" sz="1200" dirty="0" smtClean="0"/>
              <a:t>Marché </a:t>
            </a:r>
            <a:endParaRPr lang="fr-FR" sz="1200" dirty="0"/>
          </a:p>
        </p:txBody>
      </p:sp>
      <p:cxnSp>
        <p:nvCxnSpPr>
          <p:cNvPr id="28" name="Connecteur droit avec flèche 27"/>
          <p:cNvCxnSpPr/>
          <p:nvPr/>
        </p:nvCxnSpPr>
        <p:spPr>
          <a:xfrm>
            <a:off x="1835696" y="1988840"/>
            <a:ext cx="504056" cy="64807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619672" y="1628800"/>
            <a:ext cx="1115616" cy="461665"/>
          </a:xfrm>
          <a:prstGeom prst="rect">
            <a:avLst/>
          </a:prstGeom>
          <a:noFill/>
        </p:spPr>
        <p:txBody>
          <a:bodyPr wrap="square" rtlCol="0">
            <a:spAutoFit/>
          </a:bodyPr>
          <a:lstStyle/>
          <a:p>
            <a:r>
              <a:rPr lang="fr-FR" sz="2400" b="1" dirty="0" smtClean="0"/>
              <a:t>OFFRE</a:t>
            </a:r>
            <a:endParaRPr lang="fr-FR" sz="2400" b="1" dirty="0"/>
          </a:p>
        </p:txBody>
      </p:sp>
      <p:cxnSp>
        <p:nvCxnSpPr>
          <p:cNvPr id="31" name="Connecteur droit avec flèche 30"/>
          <p:cNvCxnSpPr/>
          <p:nvPr/>
        </p:nvCxnSpPr>
        <p:spPr>
          <a:xfrm flipV="1">
            <a:off x="7164288" y="2132856"/>
            <a:ext cx="864096" cy="792088"/>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516216" y="1628800"/>
            <a:ext cx="1763688" cy="461665"/>
          </a:xfrm>
          <a:prstGeom prst="rect">
            <a:avLst/>
          </a:prstGeom>
          <a:noFill/>
        </p:spPr>
        <p:txBody>
          <a:bodyPr wrap="square" rtlCol="0">
            <a:spAutoFit/>
          </a:bodyPr>
          <a:lstStyle/>
          <a:p>
            <a:r>
              <a:rPr lang="fr-FR" sz="2400" b="1" dirty="0" smtClean="0"/>
              <a:t>DEMANDE</a:t>
            </a:r>
            <a:endParaRPr lang="fr-FR" sz="2400" b="1" dirty="0"/>
          </a:p>
        </p:txBody>
      </p:sp>
      <p:sp>
        <p:nvSpPr>
          <p:cNvPr id="32" name="ZoneTexte 31"/>
          <p:cNvSpPr txBox="1"/>
          <p:nvPr/>
        </p:nvSpPr>
        <p:spPr>
          <a:xfrm>
            <a:off x="539552" y="1844824"/>
            <a:ext cx="1142976" cy="369332"/>
          </a:xfrm>
          <a:prstGeom prst="rect">
            <a:avLst/>
          </a:prstGeom>
          <a:noFill/>
        </p:spPr>
        <p:txBody>
          <a:bodyPr wrap="square" rtlCol="0">
            <a:spAutoFit/>
          </a:bodyPr>
          <a:lstStyle/>
          <a:p>
            <a:r>
              <a:rPr lang="fr-FR" dirty="0" smtClean="0"/>
              <a:t>(libéraux)</a:t>
            </a:r>
            <a:endParaRPr lang="fr-FR" dirty="0"/>
          </a:p>
        </p:txBody>
      </p:sp>
      <p:sp>
        <p:nvSpPr>
          <p:cNvPr id="33" name="ZoneTexte 32"/>
          <p:cNvSpPr txBox="1"/>
          <p:nvPr/>
        </p:nvSpPr>
        <p:spPr>
          <a:xfrm>
            <a:off x="8072462" y="1916832"/>
            <a:ext cx="1071538" cy="276999"/>
          </a:xfrm>
          <a:prstGeom prst="rect">
            <a:avLst/>
          </a:prstGeom>
          <a:noFill/>
        </p:spPr>
        <p:txBody>
          <a:bodyPr wrap="square" rtlCol="0">
            <a:spAutoFit/>
          </a:bodyPr>
          <a:lstStyle/>
          <a:p>
            <a:r>
              <a:rPr lang="fr-FR" sz="1200" dirty="0" smtClean="0"/>
              <a:t>(Keynésiens)</a:t>
            </a:r>
            <a:endParaRPr lang="fr-FR" sz="1200" dirty="0"/>
          </a:p>
        </p:txBody>
      </p:sp>
      <p:pic>
        <p:nvPicPr>
          <p:cNvPr id="3074" name="Picture 2" descr="Sans titre"/>
          <p:cNvPicPr>
            <a:picLocks noChangeAspect="1" noChangeArrowheads="1"/>
          </p:cNvPicPr>
          <p:nvPr/>
        </p:nvPicPr>
        <p:blipFill>
          <a:blip r:embed="rId4" cstate="print"/>
          <a:srcRect l="28468" t="24930" r="36476" b="15935"/>
          <a:stretch>
            <a:fillRect/>
          </a:stretch>
        </p:blipFill>
        <p:spPr bwMode="auto">
          <a:xfrm>
            <a:off x="971600" y="0"/>
            <a:ext cx="1152128" cy="1318300"/>
          </a:xfrm>
          <a:prstGeom prst="rect">
            <a:avLst/>
          </a:prstGeom>
          <a:noFill/>
          <a:ln w="9525">
            <a:noFill/>
            <a:miter lim="800000"/>
            <a:headEnd/>
            <a:tailEnd/>
          </a:ln>
        </p:spPr>
      </p:pic>
      <p:sp>
        <p:nvSpPr>
          <p:cNvPr id="39" name="ZoneTexte 38"/>
          <p:cNvSpPr txBox="1"/>
          <p:nvPr/>
        </p:nvSpPr>
        <p:spPr>
          <a:xfrm>
            <a:off x="3419872" y="476672"/>
            <a:ext cx="3528392" cy="461665"/>
          </a:xfrm>
          <a:prstGeom prst="rect">
            <a:avLst/>
          </a:prstGeom>
          <a:noFill/>
        </p:spPr>
        <p:txBody>
          <a:bodyPr wrap="square" rtlCol="0">
            <a:spAutoFit/>
          </a:bodyPr>
          <a:lstStyle/>
          <a:p>
            <a:r>
              <a:rPr lang="fr-FR" sz="2400" b="1" dirty="0" smtClean="0"/>
              <a:t>En agissant soit sur :</a:t>
            </a:r>
            <a:endParaRPr lang="fr-FR" sz="2400" b="1" dirty="0"/>
          </a:p>
        </p:txBody>
      </p:sp>
      <p:cxnSp>
        <p:nvCxnSpPr>
          <p:cNvPr id="44" name="Connecteur droit avec flèche 43"/>
          <p:cNvCxnSpPr/>
          <p:nvPr/>
        </p:nvCxnSpPr>
        <p:spPr>
          <a:xfrm>
            <a:off x="6156176" y="908720"/>
            <a:ext cx="11521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a:off x="2627784" y="1052736"/>
            <a:ext cx="12961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a:hlinkClick r:id="rId5" action="ppaction://hlinkfile"/>
          </p:cNvPr>
          <p:cNvSpPr txBox="1"/>
          <p:nvPr/>
        </p:nvSpPr>
        <p:spPr>
          <a:xfrm>
            <a:off x="8001024" y="5643578"/>
            <a:ext cx="714380" cy="369332"/>
          </a:xfrm>
          <a:prstGeom prst="rect">
            <a:avLst/>
          </a:prstGeom>
          <a:noFill/>
        </p:spPr>
        <p:txBody>
          <a:bodyPr wrap="square" rtlCol="0">
            <a:spAutoFit/>
          </a:bodyPr>
          <a:lstStyle/>
          <a:p>
            <a:r>
              <a:rPr lang="fr-FR" dirty="0" smtClean="0"/>
              <a:t>vidéo</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amond(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PresentationFormat>Affichage à l'écran (4:3)</PresentationFormat>
  <Paragraphs>162</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user</cp:lastModifiedBy>
  <cp:revision>1</cp:revision>
  <dcterms:modified xsi:type="dcterms:W3CDTF">2014-02-24T18:25:00Z</dcterms:modified>
</cp:coreProperties>
</file>