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8" r:id="rId4"/>
    <p:sldId id="259" r:id="rId5"/>
    <p:sldId id="260" r:id="rId6"/>
    <p:sldId id="261" r:id="rId7"/>
    <p:sldId id="262" r:id="rId8"/>
    <p:sldId id="269" r:id="rId9"/>
    <p:sldId id="265" r:id="rId10"/>
    <p:sldId id="274" r:id="rId11"/>
    <p:sldId id="280" r:id="rId12"/>
    <p:sldId id="277" r:id="rId13"/>
    <p:sldId id="268" r:id="rId14"/>
    <p:sldId id="278" r:id="rId15"/>
    <p:sldId id="281" r:id="rId16"/>
    <p:sldId id="279" r:id="rId17"/>
    <p:sldId id="282" r:id="rId18"/>
    <p:sldId id="270" r:id="rId19"/>
    <p:sldId id="275" r:id="rId20"/>
    <p:sldId id="276" r:id="rId21"/>
    <p:sldId id="273" r:id="rId22"/>
    <p:sldId id="271" r:id="rId23"/>
    <p:sldId id="272" r:id="rId24"/>
    <p:sldId id="284" r:id="rId25"/>
    <p:sldId id="286"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pPr/>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pPr/>
              <a:t>03/03/2010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pPr/>
              <a:t>‹N°›</a:t>
            </a:fld>
            <a:endParaRPr lang="fr-BE"/>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03/03/2010</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pPr/>
              <a:t>03/03/2010</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86000"/>
          </a:srgb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pPr/>
              <a:t>03/03/2010</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pPr/>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074" name="Picture 2" descr="D:\Documents and Settings\cédric\Mes documents\personnel\Attac\territoire\nm-photo-26974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ZoneTexte 5"/>
          <p:cNvSpPr txBox="1"/>
          <p:nvPr/>
        </p:nvSpPr>
        <p:spPr>
          <a:xfrm>
            <a:off x="4071934" y="214290"/>
            <a:ext cx="4500594" cy="1754326"/>
          </a:xfrm>
          <a:prstGeom prst="rect">
            <a:avLst/>
          </a:prstGeom>
          <a:noFill/>
        </p:spPr>
        <p:txBody>
          <a:bodyPr wrap="square" rtlCol="0">
            <a:spAutoFit/>
          </a:bodyPr>
          <a:lstStyle/>
          <a:p>
            <a:pPr algn="ctr"/>
            <a:r>
              <a:rPr lang="fr-FR" sz="5400" b="1" dirty="0" smtClean="0">
                <a:latin typeface="+mj-lt"/>
              </a:rPr>
              <a:t>Réforme territoriale</a:t>
            </a:r>
            <a:endParaRPr lang="fr-FR" sz="5400" b="1" dirty="0">
              <a:latin typeface="+mj-lt"/>
            </a:endParaRPr>
          </a:p>
        </p:txBody>
      </p:sp>
      <p:sp>
        <p:nvSpPr>
          <p:cNvPr id="5" name="Rectangle 4"/>
          <p:cNvSpPr/>
          <p:nvPr/>
        </p:nvSpPr>
        <p:spPr>
          <a:xfrm>
            <a:off x="2928926" y="6215082"/>
            <a:ext cx="3893510" cy="461665"/>
          </a:xfrm>
          <a:prstGeom prst="rect">
            <a:avLst/>
          </a:prstGeom>
        </p:spPr>
        <p:txBody>
          <a:bodyPr wrap="square">
            <a:spAutoFit/>
          </a:bodyPr>
          <a:lstStyle/>
          <a:p>
            <a:pPr algn="ctr"/>
            <a:r>
              <a:rPr lang="fr-FR" sz="2400" b="1" dirty="0" smtClean="0"/>
              <a:t>ATTAC Gard rhodanien</a:t>
            </a:r>
            <a:endParaRPr lang="fr-FR" sz="2400" b="1" dirty="0"/>
          </a:p>
        </p:txBody>
      </p:sp>
      <p:graphicFrame>
        <p:nvGraphicFramePr>
          <p:cNvPr id="1026" name="Object 2"/>
          <p:cNvGraphicFramePr>
            <a:graphicFrameLocks noChangeAspect="1"/>
          </p:cNvGraphicFramePr>
          <p:nvPr/>
        </p:nvGraphicFramePr>
        <p:xfrm>
          <a:off x="6786578" y="5857892"/>
          <a:ext cx="609600" cy="811213"/>
        </p:xfrm>
        <a:graphic>
          <a:graphicData uri="http://schemas.openxmlformats.org/presentationml/2006/ole">
            <p:oleObj spid="_x0000_s1026" name="PhotoImpact" r:id="rId4" imgW="112681" imgH="155159" progId="PI3.Image">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14384"/>
          </a:xfrm>
        </p:spPr>
        <p:txBody>
          <a:bodyPr>
            <a:noAutofit/>
          </a:bodyPr>
          <a:lstStyle/>
          <a:p>
            <a:r>
              <a:rPr lang="fr-FR" sz="2800" b="1" dirty="0" smtClean="0">
                <a:solidFill>
                  <a:schemeClr val="tx1"/>
                </a:solidFill>
              </a:rPr>
              <a:t>Election mixte pour les conseillers territoriaux</a:t>
            </a:r>
            <a:endParaRPr lang="fr-FR" sz="2800" b="1" dirty="0">
              <a:solidFill>
                <a:schemeClr val="tx1"/>
              </a:solidFill>
            </a:endParaRPr>
          </a:p>
        </p:txBody>
      </p:sp>
      <p:pic>
        <p:nvPicPr>
          <p:cNvPr id="3" name="Picture 2" descr="D:\Documents and Settings\cédric\Mes documents\personnel\Attac\territoire\Conseillersterritoriaux20091020.jpg"/>
          <p:cNvPicPr>
            <a:picLocks noChangeAspect="1" noChangeArrowheads="1"/>
          </p:cNvPicPr>
          <p:nvPr/>
        </p:nvPicPr>
        <p:blipFill>
          <a:blip r:embed="rId2" cstate="print"/>
          <a:srcRect/>
          <a:stretch>
            <a:fillRect/>
          </a:stretch>
        </p:blipFill>
        <p:spPr bwMode="auto">
          <a:xfrm>
            <a:off x="0" y="1133474"/>
            <a:ext cx="9144000" cy="5724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128698"/>
          </a:xfrm>
        </p:spPr>
        <p:txBody>
          <a:bodyPr>
            <a:normAutofit/>
          </a:bodyPr>
          <a:lstStyle/>
          <a:p>
            <a:r>
              <a:rPr lang="fr-FR" sz="2800" b="1" dirty="0" smtClean="0">
                <a:solidFill>
                  <a:schemeClr val="tx1"/>
                </a:solidFill>
              </a:rPr>
              <a:t>Permettre aux collectivités qui le souhaitent de se  regrouper</a:t>
            </a:r>
            <a:endParaRPr lang="fr-FR" sz="2800" dirty="0">
              <a:solidFill>
                <a:schemeClr val="tx1"/>
              </a:solidFill>
            </a:endParaRPr>
          </a:p>
        </p:txBody>
      </p:sp>
      <p:sp>
        <p:nvSpPr>
          <p:cNvPr id="3" name="Espace réservé du contenu 2"/>
          <p:cNvSpPr>
            <a:spLocks noGrp="1"/>
          </p:cNvSpPr>
          <p:nvPr>
            <p:ph sz="quarter" idx="1"/>
          </p:nvPr>
        </p:nvSpPr>
        <p:spPr/>
        <p:txBody>
          <a:bodyPr>
            <a:normAutofit/>
          </a:bodyPr>
          <a:lstStyle/>
          <a:p>
            <a:pPr>
              <a:buNone/>
            </a:pPr>
            <a:endParaRPr lang="fr-FR" b="1" dirty="0" smtClean="0"/>
          </a:p>
          <a:p>
            <a:pPr>
              <a:buNone/>
            </a:pPr>
            <a:r>
              <a:rPr lang="fr-FR" b="1" dirty="0" smtClean="0"/>
              <a:t>      </a:t>
            </a:r>
            <a:endParaRPr lang="fr-FR" dirty="0" smtClean="0"/>
          </a:p>
          <a:p>
            <a:pPr>
              <a:buNone/>
            </a:pPr>
            <a:r>
              <a:rPr lang="fr-FR" dirty="0" smtClean="0"/>
              <a:t>   Des communes nouvelles pourront être créées selon une procédure plus simple, plus souple et plus incitative, de même, les départements qui le souhaitent pourront choisir de se regrouper, les régions auront aussi cette faculté. </a:t>
            </a:r>
          </a:p>
          <a:p>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chemeClr val="tx1"/>
                </a:solidFill>
              </a:rPr>
              <a:t>Passage de 22 à 15 régions</a:t>
            </a:r>
            <a:endParaRPr lang="fr-FR" sz="2800" b="1" dirty="0">
              <a:solidFill>
                <a:schemeClr val="tx1"/>
              </a:solidFill>
            </a:endParaRPr>
          </a:p>
        </p:txBody>
      </p:sp>
      <p:pic>
        <p:nvPicPr>
          <p:cNvPr id="5" name="Image 4" descr="carte-regions-550-2.jpg"/>
          <p:cNvPicPr>
            <a:picLocks noChangeAspect="1"/>
          </p:cNvPicPr>
          <p:nvPr/>
        </p:nvPicPr>
        <p:blipFill>
          <a:blip r:embed="rId2" cstate="print"/>
          <a:stretch>
            <a:fillRect/>
          </a:stretch>
        </p:blipFill>
        <p:spPr>
          <a:xfrm>
            <a:off x="0" y="1357298"/>
            <a:ext cx="9144000" cy="55007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14450"/>
          </a:xfrm>
        </p:spPr>
        <p:txBody>
          <a:bodyPr>
            <a:noAutofit/>
          </a:bodyPr>
          <a:lstStyle/>
          <a:p>
            <a:r>
              <a:rPr lang="fr-FR" sz="2800" b="1" dirty="0" smtClean="0">
                <a:solidFill>
                  <a:schemeClr val="tx1"/>
                </a:solidFill>
              </a:rPr>
              <a:t>Créer des métropoles pour soutenir la compétition avec leurs concurrentes européennes</a:t>
            </a:r>
            <a:endParaRPr lang="fr-FR" sz="2800" b="1" dirty="0">
              <a:solidFill>
                <a:schemeClr val="tx1"/>
              </a:solidFill>
            </a:endParaRPr>
          </a:p>
        </p:txBody>
      </p:sp>
      <p:sp>
        <p:nvSpPr>
          <p:cNvPr id="3" name="Espace réservé du contenu 2"/>
          <p:cNvSpPr>
            <a:spLocks noGrp="1"/>
          </p:cNvSpPr>
          <p:nvPr>
            <p:ph sz="quarter" idx="1"/>
          </p:nvPr>
        </p:nvSpPr>
        <p:spPr/>
        <p:txBody>
          <a:bodyPr>
            <a:normAutofit/>
          </a:bodyPr>
          <a:lstStyle/>
          <a:p>
            <a:endParaRPr lang="fr-FR" dirty="0" smtClean="0"/>
          </a:p>
          <a:p>
            <a:pPr>
              <a:buNone/>
            </a:pPr>
            <a:r>
              <a:rPr lang="fr-FR" sz="1800" dirty="0" smtClean="0"/>
              <a:t>     </a:t>
            </a:r>
            <a:r>
              <a:rPr lang="fr-FR" sz="2400" dirty="0" smtClean="0"/>
              <a:t>Des métropoles pourront être créées sur la base du volontariat. Ce seront des EPCI aux compétences très renforcées et très intégrés financièrement, elles pourront bénéficier de transferts de compétences des départements et des régions </a:t>
            </a:r>
          </a:p>
          <a:p>
            <a:endParaRPr lang="fr-FR" dirty="0" smtClean="0"/>
          </a:p>
          <a:p>
            <a:pPr>
              <a:buNone/>
            </a:pPr>
            <a:r>
              <a:rPr lang="fr-FR" u="sng" dirty="0" smtClean="0"/>
              <a:t> </a:t>
            </a:r>
          </a:p>
          <a:p>
            <a:pPr>
              <a:buNone/>
            </a:pPr>
            <a:endParaRPr lang="fr-FR" b="1" dirty="0" smtClean="0"/>
          </a:p>
          <a:p>
            <a:pPr>
              <a:buFont typeface="Wingdings" pitchFamily="2" charset="2"/>
              <a:buChar char="Ø"/>
            </a:pPr>
            <a:endParaRPr lang="fr-FR" b="1"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Documents and Settings\cédric\Mes documents\personnel\Attac\territoire\métropoles.jpg"/>
          <p:cNvPicPr>
            <a:picLocks noGrp="1" noChangeAspect="1" noChangeArrowheads="1"/>
          </p:cNvPicPr>
          <p:nvPr>
            <p:ph sz="quarter" idx="1"/>
          </p:nvPr>
        </p:nvPicPr>
        <p:blipFill>
          <a:blip r:embed="rId2" cstate="print"/>
          <a:srcRect/>
          <a:stretch>
            <a:fillRect/>
          </a:stretch>
        </p:blipFill>
        <p:spPr bwMode="auto">
          <a:xfrm>
            <a:off x="571472" y="0"/>
            <a:ext cx="8001056" cy="68579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057260"/>
          </a:xfrm>
        </p:spPr>
        <p:txBody>
          <a:bodyPr>
            <a:normAutofit/>
          </a:bodyPr>
          <a:lstStyle/>
          <a:p>
            <a:r>
              <a:rPr lang="fr-FR" sz="2800" b="1" dirty="0" smtClean="0">
                <a:solidFill>
                  <a:schemeClr val="tx1"/>
                </a:solidFill>
              </a:rPr>
              <a:t>Clarifier les compétences des différents niveaux de collectivités</a:t>
            </a:r>
            <a:endParaRPr lang="fr-FR" sz="2800" b="1" dirty="0">
              <a:solidFill>
                <a:schemeClr val="tx1"/>
              </a:solidFill>
            </a:endParaRPr>
          </a:p>
        </p:txBody>
      </p:sp>
      <p:sp>
        <p:nvSpPr>
          <p:cNvPr id="3" name="Espace réservé du contenu 2"/>
          <p:cNvSpPr>
            <a:spLocks noGrp="1"/>
          </p:cNvSpPr>
          <p:nvPr>
            <p:ph sz="quarter" idx="1"/>
          </p:nvPr>
        </p:nvSpPr>
        <p:spPr/>
        <p:txBody>
          <a:bodyPr/>
          <a:lstStyle/>
          <a:p>
            <a:pPr>
              <a:buFont typeface="Wingdings" pitchFamily="2" charset="2"/>
              <a:buChar char="Ø"/>
            </a:pPr>
            <a:r>
              <a:rPr lang="fr-FR" sz="2000" b="1" dirty="0" smtClean="0"/>
              <a:t>La clause générale de compétences des communes ne sera pas remise en cause.</a:t>
            </a:r>
          </a:p>
          <a:p>
            <a:pPr>
              <a:buFont typeface="Wingdings" pitchFamily="2" charset="2"/>
              <a:buChar char="Ø"/>
            </a:pPr>
            <a:r>
              <a:rPr lang="fr-FR" sz="2000" b="1" dirty="0" smtClean="0"/>
              <a:t>La répartition des compétences des régions et des départements sera organisée autour de principes clairs:</a:t>
            </a:r>
          </a:p>
          <a:p>
            <a:pPr>
              <a:buNone/>
            </a:pPr>
            <a:endParaRPr lang="fr-FR" sz="1600" dirty="0" smtClean="0"/>
          </a:p>
          <a:p>
            <a:pPr>
              <a:buNone/>
            </a:pPr>
            <a:r>
              <a:rPr lang="fr-FR" sz="1600" dirty="0" smtClean="0"/>
              <a:t>   -  Le législateur confiera aux régions et aux départements des compétences qui sont en principe exclusives; ainsi, lorsque le législateur attribuera une compétence à la région ou au département, l’autre collectivité ne pourra pas l’exercer.</a:t>
            </a:r>
          </a:p>
          <a:p>
            <a:pPr>
              <a:buNone/>
            </a:pPr>
            <a:r>
              <a:rPr lang="fr-FR" sz="1600" dirty="0" smtClean="0"/>
              <a:t>    -  Si certaines compétences restent partagées, une collectivité pourra être désignée chef de file.</a:t>
            </a:r>
          </a:p>
          <a:p>
            <a:pPr>
              <a:buNone/>
            </a:pPr>
            <a:r>
              <a:rPr lang="fr-FR" sz="1600" dirty="0" smtClean="0"/>
              <a:t>    -  Le département et la région conserveront une capacité d’initiative dans les domaines où la législation est inexistante et si un intérêt local le justifie.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85728"/>
            <a:ext cx="8534400" cy="1571636"/>
          </a:xfrm>
        </p:spPr>
        <p:txBody>
          <a:bodyPr>
            <a:noAutofit/>
          </a:bodyPr>
          <a:lstStyle/>
          <a:p>
            <a:r>
              <a:rPr lang="fr-FR" sz="2400" b="1" dirty="0" smtClean="0">
                <a:solidFill>
                  <a:schemeClr val="tx1"/>
                </a:solidFill>
              </a:rPr>
              <a:t>Donner aux collectivités locales des ressources favorisant le développement économique des territoires. </a:t>
            </a:r>
            <a:r>
              <a:rPr lang="fr-FR" sz="2800" b="1" dirty="0" smtClean="0"/>
              <a:t/>
            </a:r>
            <a:br>
              <a:rPr lang="fr-FR" sz="2800" b="1" dirty="0" smtClean="0"/>
            </a:br>
            <a:endParaRPr lang="fr-FR" sz="2800" dirty="0"/>
          </a:p>
        </p:txBody>
      </p:sp>
      <p:sp>
        <p:nvSpPr>
          <p:cNvPr id="3" name="Espace réservé du contenu 2"/>
          <p:cNvSpPr>
            <a:spLocks noGrp="1"/>
          </p:cNvSpPr>
          <p:nvPr>
            <p:ph sz="quarter" idx="1"/>
          </p:nvPr>
        </p:nvSpPr>
        <p:spPr>
          <a:xfrm>
            <a:off x="285720" y="1928802"/>
            <a:ext cx="8503920" cy="4572000"/>
          </a:xfrm>
        </p:spPr>
        <p:txBody>
          <a:bodyPr/>
          <a:lstStyle/>
          <a:p>
            <a:pPr>
              <a:buFont typeface="Wingdings" pitchFamily="2" charset="2"/>
              <a:buChar char="Ø"/>
            </a:pPr>
            <a:r>
              <a:rPr lang="fr-FR" sz="1800" b="1" dirty="0" smtClean="0"/>
              <a:t>La taxe professionnelle sera supprimée.</a:t>
            </a:r>
          </a:p>
          <a:p>
            <a:pPr>
              <a:buNone/>
            </a:pPr>
            <a:r>
              <a:rPr lang="fr-FR" sz="1800" dirty="0" smtClean="0"/>
              <a:t>      La TP est remplacée par une contribution économique territoriale (CET), qui comportera une part foncière et une part assise sur la valeur ajoutée.</a:t>
            </a:r>
          </a:p>
          <a:p>
            <a:r>
              <a:rPr lang="fr-FR" sz="1800" b="1" dirty="0" smtClean="0"/>
              <a:t>A compter de 2011,</a:t>
            </a:r>
            <a:r>
              <a:rPr lang="fr-FR" sz="1800" dirty="0" smtClean="0"/>
              <a:t> chaque niveau territorial bénéficiera de nouvelles ressources fiscales :</a:t>
            </a:r>
          </a:p>
          <a:p>
            <a:pPr>
              <a:buNone/>
            </a:pPr>
            <a:r>
              <a:rPr lang="fr-FR" sz="1800" dirty="0" smtClean="0"/>
              <a:t>     - </a:t>
            </a:r>
            <a:r>
              <a:rPr lang="fr-FR" sz="1800" b="1" dirty="0" smtClean="0"/>
              <a:t>Communes et EPCI</a:t>
            </a:r>
            <a:r>
              <a:rPr lang="fr-FR" sz="1800" dirty="0" smtClean="0"/>
              <a:t>  : taxe d’habitation, taxe sur le foncier bâti</a:t>
            </a:r>
            <a:br>
              <a:rPr lang="fr-FR" sz="1800" dirty="0" smtClean="0"/>
            </a:br>
            <a:r>
              <a:rPr lang="fr-FR" sz="1800" dirty="0" smtClean="0"/>
              <a:t>(TF) et le foncier non bâti, cotisation foncière des entreprises (CFE), CVAE (26,5% du produit), IFER, taxe sur les surfaces commerciales (</a:t>
            </a:r>
            <a:r>
              <a:rPr lang="fr-FR" sz="1800" dirty="0" err="1" smtClean="0"/>
              <a:t>TasCom</a:t>
            </a:r>
            <a:r>
              <a:rPr lang="fr-FR" sz="1800" dirty="0" smtClean="0"/>
              <a:t>) ;</a:t>
            </a:r>
            <a:br>
              <a:rPr lang="fr-FR" sz="1800" dirty="0" smtClean="0"/>
            </a:br>
            <a:r>
              <a:rPr lang="fr-FR" sz="1800" b="1" dirty="0" smtClean="0"/>
              <a:t>- Départements :</a:t>
            </a:r>
            <a:r>
              <a:rPr lang="fr-FR" sz="1800" dirty="0" smtClean="0"/>
              <a:t> taxe foncière, CVAE (48,5% du produit), IFER, solde de taxe sur les conventions d’assurance (TSCA) et de droits de mutation à titre onéreux (DMTO) ;</a:t>
            </a:r>
            <a:br>
              <a:rPr lang="fr-FR" sz="1800" dirty="0" smtClean="0"/>
            </a:br>
            <a:r>
              <a:rPr lang="fr-FR" sz="1800" b="1" dirty="0" smtClean="0"/>
              <a:t>- Régions : </a:t>
            </a:r>
            <a:r>
              <a:rPr lang="fr-FR" sz="1800" dirty="0" smtClean="0"/>
              <a:t>CVAE (25% du produit), IFER.</a:t>
            </a:r>
          </a:p>
          <a:p>
            <a:pPr>
              <a:buNone/>
            </a:pPr>
            <a:endParaRPr lang="fr-FR"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500298" y="2714620"/>
            <a:ext cx="4214842" cy="4143380"/>
          </a:xfrm>
          <a:prstGeom prst="rect">
            <a:avLst/>
          </a:prstGeom>
          <a:noFill/>
          <a:ln w="9525">
            <a:noFill/>
            <a:miter lim="800000"/>
            <a:headEnd/>
            <a:tailEnd/>
          </a:ln>
        </p:spPr>
      </p:pic>
      <p:sp>
        <p:nvSpPr>
          <p:cNvPr id="2" name="Titre 1"/>
          <p:cNvSpPr>
            <a:spLocks noGrp="1"/>
          </p:cNvSpPr>
          <p:nvPr>
            <p:ph type="title"/>
          </p:nvPr>
        </p:nvSpPr>
        <p:spPr>
          <a:xfrm>
            <a:off x="357158" y="357166"/>
            <a:ext cx="8534400" cy="2143140"/>
          </a:xfrm>
        </p:spPr>
        <p:txBody>
          <a:bodyPr>
            <a:noAutofit/>
          </a:bodyPr>
          <a:lstStyle/>
          <a:p>
            <a:r>
              <a:rPr lang="fr-FR" sz="2800" b="1" dirty="0" smtClean="0">
                <a:solidFill>
                  <a:schemeClr val="tx1"/>
                </a:solidFill>
              </a:rPr>
              <a:t>Analyse  critique:</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Après le « moins d’Etat » le moins de « collectivités territoriales »</a:t>
            </a:r>
            <a:br>
              <a:rPr lang="fr-FR" sz="2800" b="1" dirty="0" smtClean="0">
                <a:solidFill>
                  <a:schemeClr val="tx1"/>
                </a:solidFill>
              </a:rPr>
            </a:br>
            <a:r>
              <a:rPr lang="fr-FR" sz="2800" b="1" dirty="0" smtClean="0">
                <a:solidFill>
                  <a:schemeClr val="tx1"/>
                </a:solidFill>
              </a:rPr>
              <a:t>ou </a:t>
            </a:r>
            <a:br>
              <a:rPr lang="fr-FR" sz="2800" b="1" dirty="0" smtClean="0">
                <a:solidFill>
                  <a:schemeClr val="tx1"/>
                </a:solidFill>
              </a:rPr>
            </a:br>
            <a:r>
              <a:rPr lang="fr-FR" sz="2800" b="1" dirty="0" smtClean="0">
                <a:solidFill>
                  <a:schemeClr val="tx1"/>
                </a:solidFill>
              </a:rPr>
              <a:t>chronique d’une recentralisation déguisée</a:t>
            </a:r>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480"/>
            <a:ext cx="8534400" cy="771508"/>
          </a:xfrm>
        </p:spPr>
        <p:txBody>
          <a:bodyPr>
            <a:noAutofit/>
          </a:bodyPr>
          <a:lstStyle/>
          <a:p>
            <a:r>
              <a:rPr lang="fr-FR" sz="2800" b="1" dirty="0" smtClean="0">
                <a:solidFill>
                  <a:schemeClr val="tx1"/>
                </a:solidFill>
              </a:rPr>
              <a:t>Affaiblir  la démocratie locale</a:t>
            </a:r>
            <a:endParaRPr lang="fr-FR" sz="2800" b="1" dirty="0">
              <a:solidFill>
                <a:schemeClr val="tx1"/>
              </a:solidFill>
            </a:endParaRPr>
          </a:p>
        </p:txBody>
      </p:sp>
      <p:sp>
        <p:nvSpPr>
          <p:cNvPr id="3" name="Espace réservé du contenu 2"/>
          <p:cNvSpPr>
            <a:spLocks noGrp="1"/>
          </p:cNvSpPr>
          <p:nvPr>
            <p:ph sz="quarter" idx="1"/>
          </p:nvPr>
        </p:nvSpPr>
        <p:spPr>
          <a:xfrm>
            <a:off x="301752" y="1527048"/>
            <a:ext cx="8503920" cy="4973786"/>
          </a:xfrm>
        </p:spPr>
        <p:txBody>
          <a:bodyPr>
            <a:normAutofit/>
          </a:bodyPr>
          <a:lstStyle/>
          <a:p>
            <a:r>
              <a:rPr lang="fr-FR" dirty="0" smtClean="0"/>
              <a:t>En éloignant les élus et les centres de décisions des citoyens:</a:t>
            </a:r>
          </a:p>
          <a:p>
            <a:pPr>
              <a:buNone/>
            </a:pPr>
            <a:r>
              <a:rPr lang="fr-FR" dirty="0" smtClean="0"/>
              <a:t>   </a:t>
            </a:r>
            <a:r>
              <a:rPr lang="fr-FR" sz="2000" dirty="0" smtClean="0"/>
              <a:t>Avec la création des conseillers territoriaux, réduisant de moitié les effectifs actuels et les surchargeant de compétences, on  privilégie le niveau le plus globalisant: la région et on affaiblit le lien avec le citoyen. Les conseillers territoriaux seront détournés de leurs préoccupations locales actuelles, absorbés,  par la volonté de suprématie des grands pôles métropolitains.</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Documents and Settings\cédric\Mes documents\personnel\Attac\territoire\09-10-21-sarkozy.jpg"/>
          <p:cNvPicPr>
            <a:picLocks noGrp="1" noChangeAspect="1" noChangeArrowheads="1"/>
          </p:cNvPicPr>
          <p:nvPr>
            <p:ph sz="quarter" idx="1"/>
          </p:nvPr>
        </p:nvPicPr>
        <p:blipFill>
          <a:blip r:embed="rId2" cstate="print"/>
          <a:srcRect/>
          <a:stretch>
            <a:fillRect/>
          </a:stretch>
        </p:blipFill>
        <p:spPr bwMode="auto">
          <a:xfrm>
            <a:off x="-73742" y="0"/>
            <a:ext cx="9217742"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96908"/>
          </a:xfrm>
        </p:spPr>
        <p:txBody>
          <a:bodyPr>
            <a:normAutofit/>
          </a:bodyPr>
          <a:lstStyle/>
          <a:p>
            <a:r>
              <a:rPr lang="fr-FR" dirty="0" smtClean="0"/>
              <a:t> </a:t>
            </a:r>
            <a:r>
              <a:rPr lang="fr-FR" sz="2800" b="1" dirty="0" smtClean="0">
                <a:solidFill>
                  <a:schemeClr val="tx1"/>
                </a:solidFill>
              </a:rPr>
              <a:t>Rappel historique: la décentralisation </a:t>
            </a:r>
            <a:endParaRPr lang="fr-FR" sz="2800" b="1" dirty="0">
              <a:solidFill>
                <a:schemeClr val="tx1"/>
              </a:solidFill>
            </a:endParaRPr>
          </a:p>
        </p:txBody>
      </p:sp>
      <p:sp>
        <p:nvSpPr>
          <p:cNvPr id="5" name="Espace réservé du contenu 4"/>
          <p:cNvSpPr>
            <a:spLocks noGrp="1"/>
          </p:cNvSpPr>
          <p:nvPr>
            <p:ph sz="quarter" idx="1"/>
          </p:nvPr>
        </p:nvSpPr>
        <p:spPr>
          <a:xfrm>
            <a:off x="301752" y="1527048"/>
            <a:ext cx="8503920" cy="4572000"/>
          </a:xfrm>
        </p:spPr>
        <p:txBody>
          <a:bodyPr>
            <a:normAutofit fontScale="85000" lnSpcReduction="20000"/>
          </a:bodyPr>
          <a:lstStyle/>
          <a:p>
            <a:r>
              <a:rPr lang="fr-FR" dirty="0" smtClean="0"/>
              <a:t>La France est un pays de forte tradition centralisatrice. Aussi, après l'échec du référendum de 1969 sur la régionalisation, </a:t>
            </a:r>
            <a:r>
              <a:rPr lang="fr-FR" b="1" dirty="0" smtClean="0"/>
              <a:t>la décentralisation entreprise par les lois Defferre de 1982 - 1983, </a:t>
            </a:r>
            <a:r>
              <a:rPr lang="fr-FR" dirty="0" smtClean="0"/>
              <a:t>apparaissait comme une rupture. </a:t>
            </a:r>
          </a:p>
          <a:p>
            <a:pPr>
              <a:buNone/>
            </a:pPr>
            <a:r>
              <a:rPr lang="fr-FR" dirty="0" smtClean="0"/>
              <a:t/>
            </a:r>
            <a:br>
              <a:rPr lang="fr-FR" dirty="0" smtClean="0"/>
            </a:br>
            <a:r>
              <a:rPr lang="fr-FR" sz="2800" dirty="0" smtClean="0"/>
              <a:t>La Loi constitutionnelle du 28 mars 2003, relative à l'organisation décentralisée de la République, modifie l'article I de la Constitution, et dispose désormais que "</a:t>
            </a:r>
            <a:r>
              <a:rPr lang="fr-FR" sz="2800" b="1" dirty="0" smtClean="0"/>
              <a:t>l'organisation de la République est décentralisée". </a:t>
            </a:r>
            <a:r>
              <a:rPr lang="fr-FR" sz="2800" dirty="0" smtClean="0"/>
              <a:t>L'exposé des motifs précise que </a:t>
            </a:r>
            <a:r>
              <a:rPr lang="fr-FR" sz="2800" b="1" dirty="0" smtClean="0"/>
              <a:t>"sans remettre en cause l'unité de la Nation, la décentralisation enrichit la vie démocratique et contribue à une application moins abstraite du principe d'égalité des citoyens devant la loi".</a:t>
            </a:r>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00042"/>
            <a:ext cx="8534400" cy="914384"/>
          </a:xfrm>
        </p:spPr>
        <p:txBody>
          <a:bodyPr>
            <a:normAutofit fontScale="90000"/>
          </a:bodyPr>
          <a:lstStyle/>
          <a:p>
            <a:r>
              <a:rPr lang="fr-FR" sz="3100" b="1" dirty="0" smtClean="0">
                <a:solidFill>
                  <a:schemeClr val="tx1"/>
                </a:solidFill>
              </a:rPr>
              <a:t>Affaiblir  le poids des collectivités territorial</a:t>
            </a:r>
            <a:r>
              <a:rPr lang="fr-FR" b="1" dirty="0" smtClean="0">
                <a:solidFill>
                  <a:schemeClr val="tx1"/>
                </a:solidFill>
              </a:rPr>
              <a:t>es</a:t>
            </a:r>
            <a:endParaRPr lang="fr-FR" b="1" dirty="0">
              <a:solidFill>
                <a:schemeClr val="tx1"/>
              </a:solidFill>
            </a:endParaRPr>
          </a:p>
        </p:txBody>
      </p:sp>
      <p:sp>
        <p:nvSpPr>
          <p:cNvPr id="3" name="Espace réservé du contenu 2"/>
          <p:cNvSpPr>
            <a:spLocks noGrp="1"/>
          </p:cNvSpPr>
          <p:nvPr>
            <p:ph sz="quarter" idx="1"/>
          </p:nvPr>
        </p:nvSpPr>
        <p:spPr/>
        <p:txBody>
          <a:bodyPr/>
          <a:lstStyle/>
          <a:p>
            <a:pPr>
              <a:buFont typeface="Arial" pitchFamily="34" charset="0"/>
              <a:buChar char="•"/>
            </a:pPr>
            <a:r>
              <a:rPr lang="fr-FR" dirty="0" smtClean="0"/>
              <a:t>En supprimant pour la région et le département la clause  de compétence générale.</a:t>
            </a:r>
          </a:p>
          <a:p>
            <a:pPr>
              <a:buNone/>
            </a:pPr>
            <a:r>
              <a:rPr lang="fr-FR" sz="2000" dirty="0" smtClean="0"/>
              <a:t>     </a:t>
            </a:r>
          </a:p>
          <a:p>
            <a:pPr>
              <a:buNone/>
            </a:pPr>
            <a:r>
              <a:rPr lang="fr-FR" sz="2000" dirty="0" smtClean="0"/>
              <a:t>    La suppression de la clause  de compétence générale limite largement la force d’initiative des collectivités territoriales et remet en cause le couple liberté-responsabilité. On peut clarifier les compétences  sans brimer les libertés ni porter atteinte au droit à l’initiative, c’est le sens profond d’une République décentralisée.</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chemeClr val="tx1"/>
                </a:solidFill>
              </a:rPr>
              <a:t>En asphyxiant  les communes</a:t>
            </a:r>
            <a:endParaRPr lang="fr-FR" sz="2800" b="1" dirty="0">
              <a:solidFill>
                <a:schemeClr val="tx1"/>
              </a:solidFill>
            </a:endParaRPr>
          </a:p>
        </p:txBody>
      </p:sp>
      <p:sp>
        <p:nvSpPr>
          <p:cNvPr id="3" name="Espace réservé du contenu 2"/>
          <p:cNvSpPr>
            <a:spLocks noGrp="1"/>
          </p:cNvSpPr>
          <p:nvPr>
            <p:ph sz="quarter" idx="1"/>
          </p:nvPr>
        </p:nvSpPr>
        <p:spPr/>
        <p:txBody>
          <a:bodyPr>
            <a:normAutofit lnSpcReduction="10000"/>
          </a:bodyPr>
          <a:lstStyle/>
          <a:p>
            <a:pPr>
              <a:buFont typeface="Arial" pitchFamily="34" charset="0"/>
              <a:buChar char="•"/>
            </a:pPr>
            <a:r>
              <a:rPr lang="fr-FR" dirty="0" smtClean="0"/>
              <a:t>Suppression de la taxe professionnelle:</a:t>
            </a:r>
          </a:p>
          <a:p>
            <a:pPr>
              <a:buNone/>
            </a:pPr>
            <a:r>
              <a:rPr lang="fr-FR" dirty="0" smtClean="0"/>
              <a:t>   </a:t>
            </a:r>
            <a:r>
              <a:rPr lang="fr-FR" sz="2000" dirty="0" smtClean="0"/>
              <a:t>La suppression de la taxe professionnelle, même remplacée par une dotation de l’Etat remet en cause le principe constitutionnel de libre administration des collectivités territoriales qui deviendront de simples prestataires des services décidés par l’Etat.  </a:t>
            </a:r>
          </a:p>
          <a:p>
            <a:pPr>
              <a:buFont typeface="Arial" pitchFamily="34" charset="0"/>
              <a:buChar char="•"/>
            </a:pPr>
            <a:r>
              <a:rPr lang="fr-FR" sz="2000" dirty="0" smtClean="0"/>
              <a:t> Les collectivités locales seront incitées à compenser la perte de la TP par les impôts sur les ménages. Rappelons que 40% des recettes de fonctionnement des collectivités sont assurées par les impôts locaux et la taxe professionnelle représente 44,3% des produits apportés  par les impôts locaux aux collectivités locales.</a:t>
            </a:r>
          </a:p>
          <a:p>
            <a:pPr>
              <a:buFont typeface="Arial" pitchFamily="34" charset="0"/>
              <a:buChar char="•"/>
            </a:pPr>
            <a:r>
              <a:rPr lang="fr-FR" sz="2000" dirty="0" smtClean="0"/>
              <a:t>Après la réforme il manquera 2,62 Milliards aux collectivités locales et EPCI que l’Etat compensera avec le fonds national de garantie de ressources FNGIR, mais avec un versement dégressif de 5% par an.</a:t>
            </a:r>
          </a:p>
          <a:p>
            <a:pPr>
              <a:buNone/>
            </a:pPr>
            <a:r>
              <a:rPr lang="fr-FR" sz="2000" dirty="0" smtClean="0"/>
              <a:t> </a:t>
            </a:r>
          </a:p>
          <a:p>
            <a:pPr>
              <a:buFont typeface="Arial" pitchFamily="34" charset="0"/>
              <a:buChar char="•"/>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chemeClr val="tx1"/>
                </a:solidFill>
              </a:rPr>
              <a:t>Ouvrir des secteurs à la privatisation</a:t>
            </a:r>
            <a:endParaRPr lang="fr-FR" sz="2800" b="1" dirty="0">
              <a:solidFill>
                <a:schemeClr val="tx1"/>
              </a:solidFill>
            </a:endParaRPr>
          </a:p>
        </p:txBody>
      </p:sp>
      <p:sp>
        <p:nvSpPr>
          <p:cNvPr id="3" name="Espace réservé du contenu 2"/>
          <p:cNvSpPr>
            <a:spLocks noGrp="1"/>
          </p:cNvSpPr>
          <p:nvPr>
            <p:ph sz="quarter" idx="1"/>
          </p:nvPr>
        </p:nvSpPr>
        <p:spPr/>
        <p:txBody>
          <a:bodyPr>
            <a:normAutofit/>
          </a:bodyPr>
          <a:lstStyle/>
          <a:p>
            <a:r>
              <a:rPr lang="fr-FR" sz="2000" dirty="0" smtClean="0"/>
              <a:t>Cet affaiblissement des compétences et de la démocratie locale ne profite pas pour autant aux administrations déconcentrées qui elles aussi, par la LOLF et la RGPP, ont vu leur moyens et leur effectifs se réduire.</a:t>
            </a:r>
          </a:p>
          <a:p>
            <a:r>
              <a:rPr lang="fr-FR" sz="2000" dirty="0" smtClean="0"/>
              <a:t>Le champ sera donc largement ouvert au secteur privé pour occuper les espaces abandonnés par la responsabilité publique. Des pans entiers de services rendus aux habitants grâce aux choix locaux et à la proximité vont disparaître, être plus chers ou privatisés.</a:t>
            </a:r>
            <a:endParaRPr lang="fr-F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chemeClr val="tx1"/>
                </a:solidFill>
              </a:rPr>
              <a:t>Faire le choix de l’Europe des régions</a:t>
            </a:r>
            <a:endParaRPr lang="fr-FR" sz="2800" b="1" dirty="0">
              <a:solidFill>
                <a:schemeClr val="tx1"/>
              </a:solidFill>
            </a:endParaRPr>
          </a:p>
        </p:txBody>
      </p:sp>
      <p:sp>
        <p:nvSpPr>
          <p:cNvPr id="3" name="Espace réservé du contenu 2"/>
          <p:cNvSpPr>
            <a:spLocks noGrp="1"/>
          </p:cNvSpPr>
          <p:nvPr>
            <p:ph sz="quarter" idx="1"/>
          </p:nvPr>
        </p:nvSpPr>
        <p:spPr/>
        <p:txBody>
          <a:bodyPr/>
          <a:lstStyle/>
          <a:p>
            <a:r>
              <a:rPr lang="fr-FR" dirty="0" smtClean="0"/>
              <a:t>Depuis longtemps la droite et le patronat rêvent d’un paysage institutionnel à trois niveaux: grandes communes, grandes régions et Europe.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1"/>
                </a:solidFill>
              </a:rPr>
              <a:t>La méthode: du </a:t>
            </a:r>
            <a:r>
              <a:rPr lang="fr-FR" b="1" dirty="0" err="1" smtClean="0">
                <a:solidFill>
                  <a:schemeClr val="tx1"/>
                </a:solidFill>
              </a:rPr>
              <a:t>Big</a:t>
            </a:r>
            <a:r>
              <a:rPr lang="fr-FR" b="1" dirty="0" smtClean="0">
                <a:solidFill>
                  <a:schemeClr val="tx1"/>
                </a:solidFill>
              </a:rPr>
              <a:t> Bang au </a:t>
            </a:r>
            <a:r>
              <a:rPr lang="fr-FR" b="1" dirty="0" err="1" smtClean="0">
                <a:solidFill>
                  <a:schemeClr val="tx1"/>
                </a:solidFill>
              </a:rPr>
              <a:t>Bling</a:t>
            </a:r>
            <a:r>
              <a:rPr lang="fr-FR" b="1" dirty="0" smtClean="0">
                <a:solidFill>
                  <a:schemeClr val="tx1"/>
                </a:solidFill>
              </a:rPr>
              <a:t> </a:t>
            </a:r>
            <a:r>
              <a:rPr lang="fr-FR" b="1" dirty="0" err="1" smtClean="0">
                <a:solidFill>
                  <a:schemeClr val="tx1"/>
                </a:solidFill>
              </a:rPr>
              <a:t>Blang</a:t>
            </a:r>
            <a:endParaRPr lang="fr-FR" b="1" dirty="0">
              <a:solidFill>
                <a:schemeClr val="tx1"/>
              </a:solidFill>
            </a:endParaRPr>
          </a:p>
        </p:txBody>
      </p:sp>
      <p:sp>
        <p:nvSpPr>
          <p:cNvPr id="3" name="Espace réservé du contenu 2"/>
          <p:cNvSpPr>
            <a:spLocks noGrp="1"/>
          </p:cNvSpPr>
          <p:nvPr>
            <p:ph sz="quarter" idx="1"/>
          </p:nvPr>
        </p:nvSpPr>
        <p:spPr>
          <a:xfrm>
            <a:off x="301752" y="1071546"/>
            <a:ext cx="8503920" cy="5500726"/>
          </a:xfrm>
        </p:spPr>
        <p:txBody>
          <a:bodyPr>
            <a:normAutofit fontScale="85000" lnSpcReduction="10000"/>
          </a:bodyPr>
          <a:lstStyle/>
          <a:p>
            <a:pPr>
              <a:buNone/>
            </a:pPr>
            <a:r>
              <a:rPr lang="fr-FR" sz="2000" dirty="0" smtClean="0"/>
              <a:t>Nous retrouvons sans surprise la méthode Sarkozy:</a:t>
            </a:r>
          </a:p>
          <a:p>
            <a:pPr>
              <a:buNone/>
            </a:pPr>
            <a:endParaRPr lang="fr-FR" sz="2000" dirty="0" smtClean="0"/>
          </a:p>
          <a:p>
            <a:pPr>
              <a:buNone/>
            </a:pPr>
            <a:r>
              <a:rPr lang="fr-FR" sz="2000" dirty="0" smtClean="0"/>
              <a:t> - Un gros effet d’ annonce de réforme indispensable à faire c’est l’effet </a:t>
            </a:r>
            <a:r>
              <a:rPr lang="fr-FR" sz="2000" dirty="0" err="1" smtClean="0"/>
              <a:t>Big</a:t>
            </a:r>
            <a:r>
              <a:rPr lang="fr-FR" sz="2000" dirty="0" smtClean="0"/>
              <a:t> Bang.</a:t>
            </a:r>
          </a:p>
          <a:p>
            <a:pPr>
              <a:buNone/>
            </a:pPr>
            <a:r>
              <a:rPr lang="fr-FR" sz="2000" dirty="0" smtClean="0"/>
              <a:t> - Une pratique sans concertation ni des citoyens, ni des assemblées, ni des élus.</a:t>
            </a:r>
          </a:p>
          <a:p>
            <a:pPr>
              <a:buNone/>
            </a:pPr>
            <a:r>
              <a:rPr lang="fr-FR" sz="2000" dirty="0" smtClean="0"/>
              <a:t>-  Un </a:t>
            </a:r>
            <a:r>
              <a:rPr lang="fr-FR" sz="2000" dirty="0" err="1" smtClean="0"/>
              <a:t>retoquage</a:t>
            </a:r>
            <a:r>
              <a:rPr lang="fr-FR" sz="2000" dirty="0" smtClean="0"/>
              <a:t> des textes par amendements des deux chambres qui rend illisible la cohérence d’ensemble et la vide de sens.</a:t>
            </a:r>
          </a:p>
          <a:p>
            <a:pPr>
              <a:buFontTx/>
              <a:buChar char="-"/>
            </a:pPr>
            <a:r>
              <a:rPr lang="fr-FR" sz="2000" dirty="0" smtClean="0"/>
              <a:t>Pour aboutir à des mesures incohérentes, nocives à termes et à seul effet </a:t>
            </a:r>
            <a:r>
              <a:rPr lang="fr-FR" sz="2000" dirty="0" err="1" smtClean="0"/>
              <a:t>Bling</a:t>
            </a:r>
            <a:r>
              <a:rPr lang="fr-FR" sz="2000" dirty="0" smtClean="0"/>
              <a:t> </a:t>
            </a:r>
            <a:r>
              <a:rPr lang="fr-FR" sz="2000" dirty="0" err="1" smtClean="0"/>
              <a:t>Blang</a:t>
            </a:r>
            <a:r>
              <a:rPr lang="fr-FR" sz="2000" dirty="0" smtClean="0"/>
              <a:t>.</a:t>
            </a:r>
          </a:p>
          <a:p>
            <a:pPr>
              <a:buNone/>
            </a:pPr>
            <a:endParaRPr lang="fr-FR" sz="2000" dirty="0" smtClean="0"/>
          </a:p>
          <a:p>
            <a:pPr>
              <a:buNone/>
            </a:pPr>
            <a:r>
              <a:rPr lang="fr-FR" sz="2000" dirty="0" smtClean="0"/>
              <a:t>Pour la réforme des territoires c’est la même méthode:</a:t>
            </a:r>
          </a:p>
          <a:p>
            <a:pPr>
              <a:buNone/>
            </a:pPr>
            <a:endParaRPr lang="fr-FR" sz="2000" dirty="0" smtClean="0"/>
          </a:p>
          <a:p>
            <a:pPr>
              <a:buFontTx/>
              <a:buChar char="-"/>
            </a:pPr>
            <a:r>
              <a:rPr lang="fr-FR" sz="2000" dirty="0" smtClean="0"/>
              <a:t>On crée la </a:t>
            </a:r>
            <a:r>
              <a:rPr lang="fr-FR" sz="2000" b="1" dirty="0" smtClean="0"/>
              <a:t>surprise</a:t>
            </a:r>
            <a:r>
              <a:rPr lang="fr-FR" sz="2000" dirty="0" smtClean="0"/>
              <a:t> par effet d’annonce: suppression de la TP.</a:t>
            </a:r>
          </a:p>
          <a:p>
            <a:pPr>
              <a:buFontTx/>
              <a:buChar char="-"/>
            </a:pPr>
            <a:r>
              <a:rPr lang="fr-FR" sz="2000" dirty="0" smtClean="0"/>
              <a:t>On désinforme et </a:t>
            </a:r>
            <a:r>
              <a:rPr lang="fr-FR" sz="2000" b="1" dirty="0" smtClean="0"/>
              <a:t>caricature.</a:t>
            </a:r>
          </a:p>
          <a:p>
            <a:pPr>
              <a:buFontTx/>
              <a:buChar char="-"/>
            </a:pPr>
            <a:r>
              <a:rPr lang="fr-FR" sz="2000" dirty="0" smtClean="0"/>
              <a:t>On crée la </a:t>
            </a:r>
            <a:r>
              <a:rPr lang="fr-FR" sz="2000" b="1" dirty="0" smtClean="0"/>
              <a:t>confusion </a:t>
            </a:r>
            <a:r>
              <a:rPr lang="fr-FR" sz="2000" dirty="0" smtClean="0"/>
              <a:t>en mettant tout en chantier en même temps, y compris avec d’autres réformes en cours, le parlement ne peut plus suivre et les oppositions s’épuisent.</a:t>
            </a:r>
          </a:p>
          <a:p>
            <a:pPr>
              <a:buFontTx/>
              <a:buChar char="-"/>
            </a:pPr>
            <a:r>
              <a:rPr lang="fr-FR" sz="2000" dirty="0" smtClean="0"/>
              <a:t>On crée des </a:t>
            </a:r>
            <a:r>
              <a:rPr lang="fr-FR" sz="2000" b="1" dirty="0" smtClean="0"/>
              <a:t>diversions</a:t>
            </a:r>
            <a:r>
              <a:rPr lang="fr-FR" sz="2000" dirty="0" smtClean="0"/>
              <a:t> sur des leurres secondaires: suppression des départements.</a:t>
            </a:r>
          </a:p>
          <a:p>
            <a:pPr>
              <a:buFontTx/>
              <a:buChar char="-"/>
            </a:pPr>
            <a:endParaRPr lang="fr-FR" sz="2000" dirty="0" smtClean="0"/>
          </a:p>
          <a:p>
            <a:pPr>
              <a:buNone/>
            </a:pPr>
            <a:r>
              <a:rPr lang="fr-FR" sz="2000" b="1" dirty="0" smtClean="0"/>
              <a:t>    </a:t>
            </a:r>
            <a:endParaRPr lang="fr-FR"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Résultat: masquer le fond</a:t>
            </a:r>
            <a:endParaRPr lang="fr-FR" b="1" dirty="0">
              <a:solidFill>
                <a:schemeClr val="tx1"/>
              </a:solidFill>
            </a:endParaRPr>
          </a:p>
        </p:txBody>
      </p:sp>
      <p:sp>
        <p:nvSpPr>
          <p:cNvPr id="3" name="Espace réservé du contenu 2"/>
          <p:cNvSpPr>
            <a:spLocks noGrp="1"/>
          </p:cNvSpPr>
          <p:nvPr>
            <p:ph sz="quarter" idx="1"/>
          </p:nvPr>
        </p:nvSpPr>
        <p:spPr>
          <a:xfrm>
            <a:off x="301752" y="1142984"/>
            <a:ext cx="8503920" cy="5214974"/>
          </a:xfrm>
        </p:spPr>
        <p:txBody>
          <a:bodyPr/>
          <a:lstStyle/>
          <a:p>
            <a:pPr>
              <a:buNone/>
            </a:pPr>
            <a:r>
              <a:rPr lang="fr-FR" dirty="0" smtClean="0"/>
              <a:t> </a:t>
            </a:r>
            <a:r>
              <a:rPr lang="fr-FR" sz="1800" dirty="0" smtClean="0"/>
              <a:t>La confusion territoriale sera à son comble: on n’a pas touché aux 36 700 communes.</a:t>
            </a:r>
          </a:p>
          <a:p>
            <a:pPr>
              <a:buNone/>
            </a:pPr>
            <a:r>
              <a:rPr lang="fr-FR" sz="1800" dirty="0" smtClean="0"/>
              <a:t> Le mille feuilles se verra augmenté d’une couche supplémentaire avec la métropole.</a:t>
            </a:r>
          </a:p>
          <a:p>
            <a:pPr>
              <a:buNone/>
            </a:pPr>
            <a:r>
              <a:rPr lang="fr-FR" sz="1800" dirty="0" smtClean="0"/>
              <a:t>Les chevauches des compétences ne seront pas clarifiés.</a:t>
            </a:r>
          </a:p>
          <a:p>
            <a:pPr algn="ctr">
              <a:buNone/>
            </a:pPr>
            <a:r>
              <a:rPr lang="fr-FR" sz="1800" b="1" dirty="0" smtClean="0"/>
              <a:t>MAIS</a:t>
            </a:r>
          </a:p>
          <a:p>
            <a:pPr>
              <a:buNone/>
            </a:pPr>
            <a:r>
              <a:rPr lang="fr-FR" sz="1800" dirty="0" smtClean="0"/>
              <a:t> On aura moins de démocratie locale.</a:t>
            </a:r>
          </a:p>
          <a:p>
            <a:pPr>
              <a:buNone/>
            </a:pPr>
            <a:r>
              <a:rPr lang="fr-FR" sz="1800" dirty="0" smtClean="0"/>
              <a:t> On aura moins de services publics.</a:t>
            </a:r>
          </a:p>
          <a:p>
            <a:pPr>
              <a:buNone/>
            </a:pPr>
            <a:r>
              <a:rPr lang="fr-FR" sz="1800" dirty="0" smtClean="0"/>
              <a:t> On aura plus de fiscalité locale.</a:t>
            </a:r>
          </a:p>
          <a:p>
            <a:pPr>
              <a:buNone/>
            </a:pPr>
            <a:r>
              <a:rPr lang="fr-FR" sz="1800" dirty="0" smtClean="0"/>
              <a:t> </a:t>
            </a:r>
          </a:p>
          <a:p>
            <a:pPr algn="just">
              <a:buNone/>
            </a:pPr>
            <a:r>
              <a:rPr lang="fr-FR" sz="1800" dirty="0" smtClean="0"/>
              <a:t>     </a:t>
            </a:r>
            <a:r>
              <a:rPr lang="fr-FR" sz="2000" b="1" dirty="0" smtClean="0"/>
              <a:t>La  méthode: on modifie d’abord les structures, on définit ensuite les compétences, on s’occupe enfin des finances, peut paraître logique mais elle a surtout pour but de ne pas faire s’interroger sur un changement radical d’orientation de politique générale: une recentralisation du pouvoir.</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chemeClr val="tx1"/>
                </a:solidFill>
              </a:rPr>
              <a:t>L’esprit d’une loi</a:t>
            </a:r>
            <a:endParaRPr lang="fr-FR" sz="2800" b="1" dirty="0">
              <a:solidFill>
                <a:schemeClr val="tx1"/>
              </a:solidFill>
            </a:endParaRPr>
          </a:p>
        </p:txBody>
      </p:sp>
      <p:sp>
        <p:nvSpPr>
          <p:cNvPr id="3" name="Espace réservé du contenu 2"/>
          <p:cNvSpPr>
            <a:spLocks noGrp="1"/>
          </p:cNvSpPr>
          <p:nvPr>
            <p:ph sz="quarter" idx="1"/>
          </p:nvPr>
        </p:nvSpPr>
        <p:spPr/>
        <p:txBody>
          <a:bodyPr/>
          <a:lstStyle/>
          <a:p>
            <a:r>
              <a:rPr lang="fr-FR" dirty="0" smtClean="0"/>
              <a:t>L'article 72 de la Constitution, modifié par la loi, explicite le principe de subsidiarité : "</a:t>
            </a:r>
            <a:r>
              <a:rPr lang="fr-FR" b="1" dirty="0" smtClean="0"/>
              <a:t>Les collectivités territoriales ont vocation à prendre les décisions pour l'ensemble des compétences qui peuvent le mieux être mises en œuvre à leur échelon."</a:t>
            </a:r>
            <a:r>
              <a:rPr lang="fr-FR" dirty="0" smtClean="0"/>
              <a:t> Inspirée par l'idée que </a:t>
            </a:r>
            <a:r>
              <a:rPr lang="fr-FR" b="1" dirty="0" smtClean="0"/>
              <a:t>"la décentralisation des compétences doit aller de pair avec le développement de la faculté d'expression directe dont disposent les citoyens au niveau local"</a:t>
            </a:r>
            <a:endParaRPr lang="fr-F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contenu 4"/>
          <p:cNvSpPr>
            <a:spLocks noGrp="1"/>
          </p:cNvSpPr>
          <p:nvPr>
            <p:ph sz="quarter" idx="1"/>
          </p:nvPr>
        </p:nvSpPr>
        <p:spPr>
          <a:xfrm>
            <a:off x="301752" y="3071810"/>
            <a:ext cx="5198942" cy="3027238"/>
          </a:xfrm>
        </p:spPr>
        <p:txBody>
          <a:bodyPr/>
          <a:lstStyle/>
          <a:p>
            <a:pPr>
              <a:buNone/>
            </a:pPr>
            <a:endParaRPr lang="fr-FR" dirty="0"/>
          </a:p>
        </p:txBody>
      </p:sp>
      <p:pic>
        <p:nvPicPr>
          <p:cNvPr id="1028" name="Picture 4" descr="http://geoconfluences.ens-lsh.fr/doc/territ/FranceMut/images/Compet20min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geoconfluences.ens-lsh.fr/doc/territ/FranceMut/images/Compet20min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http://geoconfluences.ens-lsh.fr/doc/territ/FranceMut/images/Compet20min3.jpg"/>
          <p:cNvPicPr>
            <a:picLocks noChangeAspect="1" noChangeArrowheads="1"/>
          </p:cNvPicPr>
          <p:nvPr/>
        </p:nvPicPr>
        <p:blipFill>
          <a:blip r:embed="rId2" cstate="print"/>
          <a:srcRect/>
          <a:stretch>
            <a:fillRect/>
          </a:stretch>
        </p:blipFill>
        <p:spPr bwMode="auto">
          <a:xfrm>
            <a:off x="63500" y="1"/>
            <a:ext cx="90805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a:bodyPr>
          <a:lstStyle/>
          <a:p>
            <a:r>
              <a:rPr lang="fr-FR" sz="2800" b="1" dirty="0" smtClean="0">
                <a:solidFill>
                  <a:schemeClr val="tx1"/>
                </a:solidFill>
              </a:rPr>
              <a:t>La réforme territoriale: sa justification par Brice </a:t>
            </a:r>
            <a:r>
              <a:rPr lang="fr-FR" sz="2800" b="1" dirty="0" err="1" smtClean="0">
                <a:solidFill>
                  <a:schemeClr val="tx1"/>
                </a:solidFill>
              </a:rPr>
              <a:t>Hortefeux</a:t>
            </a:r>
            <a:r>
              <a:rPr lang="fr-FR" sz="2800" b="1" dirty="0" smtClean="0">
                <a:solidFill>
                  <a:schemeClr val="tx1"/>
                </a:solidFill>
              </a:rPr>
              <a:t> ministre de l’intérieur</a:t>
            </a:r>
            <a:endParaRPr lang="fr-FR" sz="2800" b="1" dirty="0">
              <a:solidFill>
                <a:schemeClr val="tx1"/>
              </a:solidFill>
            </a:endParaRPr>
          </a:p>
        </p:txBody>
      </p:sp>
      <p:sp>
        <p:nvSpPr>
          <p:cNvPr id="3" name="Espace réservé du contenu 2"/>
          <p:cNvSpPr>
            <a:spLocks noGrp="1"/>
          </p:cNvSpPr>
          <p:nvPr>
            <p:ph sz="quarter" idx="1"/>
          </p:nvPr>
        </p:nvSpPr>
        <p:spPr>
          <a:xfrm>
            <a:off x="285720" y="1428736"/>
            <a:ext cx="8503920" cy="5116662"/>
          </a:xfrm>
        </p:spPr>
        <p:txBody>
          <a:bodyPr>
            <a:normAutofit fontScale="62500" lnSpcReduction="20000"/>
          </a:bodyPr>
          <a:lstStyle/>
          <a:p>
            <a:pPr>
              <a:buNone/>
            </a:pPr>
            <a:r>
              <a:rPr lang="fr-FR" sz="2600" b="1" u="sng" dirty="0" smtClean="0"/>
              <a:t>Le </a:t>
            </a:r>
            <a:r>
              <a:rPr lang="fr-FR" sz="2600" b="1" i="1" u="sng" dirty="0" smtClean="0"/>
              <a:t>statu quo n’est plus possible pour 3 raisons</a:t>
            </a:r>
          </a:p>
          <a:p>
            <a:pPr>
              <a:buNone/>
            </a:pPr>
            <a:endParaRPr lang="fr-FR" sz="2600" b="1" i="1" u="sng" dirty="0" smtClean="0"/>
          </a:p>
          <a:p>
            <a:r>
              <a:rPr lang="fr-FR" sz="2600" b="1" u="sng" dirty="0" smtClean="0"/>
              <a:t>1ère raison : il y a unanimité de tous les rapports pour en finir avec : </a:t>
            </a:r>
            <a:r>
              <a:rPr lang="fr-FR" sz="1600" b="1" u="sng" dirty="0" smtClean="0"/>
              <a:t>   </a:t>
            </a:r>
            <a:endParaRPr lang="fr-FR" sz="2600" dirty="0" smtClean="0"/>
          </a:p>
          <a:p>
            <a:pPr>
              <a:buNone/>
            </a:pPr>
            <a:r>
              <a:rPr lang="fr-FR" sz="2600" dirty="0" smtClean="0"/>
              <a:t>      L’empilement des structure: « le mille feuilles  administratif» « les lasagnes »</a:t>
            </a:r>
          </a:p>
          <a:p>
            <a:pPr>
              <a:buNone/>
            </a:pPr>
            <a:r>
              <a:rPr lang="fr-FR" sz="2600" dirty="0" smtClean="0"/>
              <a:t>      L’enchevêtrement des compétences</a:t>
            </a:r>
          </a:p>
          <a:p>
            <a:pPr>
              <a:buNone/>
            </a:pPr>
            <a:endParaRPr lang="fr-FR" sz="2600" dirty="0" smtClean="0"/>
          </a:p>
          <a:p>
            <a:r>
              <a:rPr lang="fr-FR" sz="2600" b="1" u="sng" dirty="0" smtClean="0"/>
              <a:t>2ème raison : ces chevauchements institutionnels ont un coût exorbitant. </a:t>
            </a:r>
            <a:endParaRPr lang="fr-FR" sz="2600" dirty="0" smtClean="0"/>
          </a:p>
          <a:p>
            <a:pPr>
              <a:buNone/>
            </a:pPr>
            <a:r>
              <a:rPr lang="fr-FR" sz="2600" dirty="0" smtClean="0"/>
              <a:t>     </a:t>
            </a:r>
            <a:r>
              <a:rPr lang="fr-FR" sz="2600" b="1" dirty="0" smtClean="0"/>
              <a:t>En 25 ans, les dépenses des collectivités locales ont augmenté deux fois plus vite que la richesse nationale. </a:t>
            </a:r>
            <a:endParaRPr lang="fr-FR" sz="2600" dirty="0" smtClean="0"/>
          </a:p>
          <a:p>
            <a:pPr>
              <a:buNone/>
            </a:pPr>
            <a:r>
              <a:rPr lang="fr-FR" sz="2600" dirty="0" smtClean="0"/>
              <a:t>      Les dépenses locales qui s’alourdissent de 40 milliards d’euros entre 2003 et 2007 en dehors de tout transfert de compétence </a:t>
            </a:r>
          </a:p>
          <a:p>
            <a:pPr>
              <a:buNone/>
            </a:pPr>
            <a:r>
              <a:rPr lang="fr-FR" sz="2600" dirty="0" smtClean="0"/>
              <a:t>      les impôts locaux, avec une progression de +3,6% des taux en moyenne cette année </a:t>
            </a:r>
          </a:p>
          <a:p>
            <a:pPr>
              <a:buNone/>
            </a:pPr>
            <a:r>
              <a:rPr lang="fr-FR" sz="2600" dirty="0" smtClean="0"/>
              <a:t>      les effectifs de la fonction publique territoriale, qui augmentent de 36 000 nouveaux emplois en 2007 </a:t>
            </a:r>
          </a:p>
          <a:p>
            <a:endParaRPr lang="fr-FR" sz="2000" b="1" u="sng" dirty="0" smtClean="0"/>
          </a:p>
          <a:p>
            <a:r>
              <a:rPr lang="fr-FR" sz="2600" b="1" u="sng" dirty="0" smtClean="0"/>
              <a:t>3ème raison </a:t>
            </a:r>
            <a:r>
              <a:rPr lang="fr-FR" sz="2600" b="1" dirty="0" smtClean="0"/>
              <a:t>:</a:t>
            </a:r>
          </a:p>
          <a:p>
            <a:pPr>
              <a:buNone/>
            </a:pPr>
            <a:r>
              <a:rPr lang="fr-FR" sz="2000" b="1" dirty="0" smtClean="0"/>
              <a:t>      </a:t>
            </a:r>
            <a:r>
              <a:rPr lang="fr-FR" sz="2800" b="1" dirty="0" smtClean="0"/>
              <a:t>l’État local est, lui-même, engagé dans un processus de modernisation</a:t>
            </a:r>
            <a:r>
              <a:rPr lang="fr-FR" sz="2800" dirty="0" smtClean="0"/>
              <a:t>. </a:t>
            </a:r>
          </a:p>
          <a:p>
            <a:pPr>
              <a:buNone/>
            </a:pPr>
            <a:r>
              <a:rPr lang="fr-FR" sz="2800" dirty="0" smtClean="0"/>
              <a:t>     </a:t>
            </a:r>
            <a:r>
              <a:rPr lang="fr-FR" sz="2600" dirty="0" smtClean="0"/>
              <a:t>Sous l’impulsion du Président de la République, l’État réforme profondément son administration territoriale. Des services locaux sont regroupés en quelques directions régionales sans doublons et des économies sont réalisées. </a:t>
            </a:r>
          </a:p>
          <a:p>
            <a:pPr>
              <a:buNone/>
            </a:pPr>
            <a:endParaRPr lang="fr-FR" sz="2600" dirty="0" smtClean="0"/>
          </a:p>
          <a:p>
            <a:pPr lvl="1"/>
            <a:endParaRPr lang="fr-FR" sz="2600"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85822"/>
          </a:xfrm>
        </p:spPr>
        <p:txBody>
          <a:bodyPr>
            <a:normAutofit/>
          </a:bodyPr>
          <a:lstStyle/>
          <a:p>
            <a:r>
              <a:rPr lang="fr-FR" sz="2800" b="1" dirty="0" smtClean="0">
                <a:solidFill>
                  <a:schemeClr val="tx1"/>
                </a:solidFill>
              </a:rPr>
              <a:t>Les propositions du rapport Balladur retenues par le gouvernement</a:t>
            </a:r>
            <a:endParaRPr lang="fr-FR" sz="2800" b="1" dirty="0">
              <a:solidFill>
                <a:schemeClr val="tx1"/>
              </a:solidFill>
            </a:endParaRPr>
          </a:p>
        </p:txBody>
      </p:sp>
      <p:pic>
        <p:nvPicPr>
          <p:cNvPr id="2050" name="Picture 2" descr="D:\Documents and Settings\cédric\Mes documents\personnel\Attac\territoire\reforme_territoriale_-_moton559-41bba_224X207_.bmp"/>
          <p:cNvPicPr>
            <a:picLocks noChangeAspect="1" noChangeArrowheads="1"/>
          </p:cNvPicPr>
          <p:nvPr/>
        </p:nvPicPr>
        <p:blipFill>
          <a:blip r:embed="rId2" cstate="print"/>
          <a:srcRect/>
          <a:stretch>
            <a:fillRect/>
          </a:stretch>
        </p:blipFill>
        <p:spPr bwMode="auto">
          <a:xfrm>
            <a:off x="0" y="1357298"/>
            <a:ext cx="9143999" cy="55007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057260"/>
          </a:xfrm>
        </p:spPr>
        <p:txBody>
          <a:bodyPr>
            <a:normAutofit fontScale="90000"/>
          </a:bodyPr>
          <a:lstStyle/>
          <a:p>
            <a:r>
              <a:rPr lang="fr-FR" sz="3200" b="1" dirty="0" smtClean="0">
                <a:solidFill>
                  <a:schemeClr val="tx1"/>
                </a:solidFill>
              </a:rPr>
              <a:t>Organiser les collectivités territoriales autour de 2 pôles</a:t>
            </a:r>
            <a:endParaRPr lang="fr-FR" dirty="0">
              <a:solidFill>
                <a:schemeClr val="tx1"/>
              </a:solidFill>
            </a:endParaRPr>
          </a:p>
        </p:txBody>
      </p:sp>
      <p:sp>
        <p:nvSpPr>
          <p:cNvPr id="3" name="Espace réservé du contenu 2"/>
          <p:cNvSpPr>
            <a:spLocks noGrp="1"/>
          </p:cNvSpPr>
          <p:nvPr>
            <p:ph sz="quarter" idx="1"/>
          </p:nvPr>
        </p:nvSpPr>
        <p:spPr>
          <a:xfrm>
            <a:off x="301752" y="1527048"/>
            <a:ext cx="8503920" cy="4759472"/>
          </a:xfrm>
        </p:spPr>
        <p:txBody>
          <a:bodyPr>
            <a:normAutofit fontScale="85000" lnSpcReduction="10000"/>
          </a:bodyPr>
          <a:lstStyle/>
          <a:p>
            <a:pPr>
              <a:buFont typeface="Wingdings" pitchFamily="2" charset="2"/>
              <a:buChar char="Ø"/>
            </a:pPr>
            <a:endParaRPr lang="fr-FR" b="1" dirty="0" smtClean="0"/>
          </a:p>
          <a:p>
            <a:pPr>
              <a:buFont typeface="Wingdings" pitchFamily="2" charset="2"/>
              <a:buChar char="Ø"/>
            </a:pPr>
            <a:r>
              <a:rPr lang="fr-FR" b="1" dirty="0" smtClean="0"/>
              <a:t>Un pôle régions-départements</a:t>
            </a:r>
          </a:p>
          <a:p>
            <a:pPr>
              <a:buNone/>
            </a:pPr>
            <a:r>
              <a:rPr lang="fr-FR" b="1" dirty="0" smtClean="0"/>
              <a:t> </a:t>
            </a:r>
          </a:p>
          <a:p>
            <a:pPr>
              <a:buNone/>
            </a:pPr>
            <a:r>
              <a:rPr lang="fr-FR" dirty="0" smtClean="0"/>
              <a:t>      Grâce à la création du </a:t>
            </a:r>
            <a:r>
              <a:rPr lang="fr-FR" b="1" dirty="0" smtClean="0"/>
              <a:t>conseiller territorial </a:t>
            </a:r>
            <a:r>
              <a:rPr lang="fr-FR" dirty="0" smtClean="0"/>
              <a:t>siégeant à la fois au conseil général et au conseil régional. Il y aura, en tout, 3 000 conseillers territoriaux, les élus représentant les territoires seront donc deux fois moins nombreux, mais deux fois plus puissants et deux fois plus performants.</a:t>
            </a:r>
          </a:p>
          <a:p>
            <a:pPr>
              <a:buFont typeface="Wingdings" pitchFamily="2" charset="2"/>
              <a:buChar char="Ø"/>
            </a:pPr>
            <a:endParaRPr lang="fr-FR" b="1" dirty="0" smtClean="0"/>
          </a:p>
          <a:p>
            <a:pPr>
              <a:buFont typeface="Wingdings" pitchFamily="2" charset="2"/>
              <a:buChar char="Ø"/>
            </a:pPr>
            <a:r>
              <a:rPr lang="fr-FR" b="1" dirty="0" smtClean="0"/>
              <a:t>Un pôle communes-intercommunalité</a:t>
            </a:r>
            <a:endParaRPr lang="fr-FR" dirty="0" smtClean="0"/>
          </a:p>
          <a:p>
            <a:pPr>
              <a:buNone/>
            </a:pPr>
            <a:r>
              <a:rPr lang="fr-FR" dirty="0" smtClean="0"/>
              <a:t> </a:t>
            </a:r>
          </a:p>
          <a:p>
            <a:endParaRPr lang="fr-FR" dirty="0" smtClean="0"/>
          </a:p>
          <a:p>
            <a:pPr>
              <a:buNone/>
            </a:pPr>
            <a:r>
              <a:rPr lang="fr-FR"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1984</TotalTime>
  <Words>1253</Words>
  <Application>Microsoft Office PowerPoint</Application>
  <PresentationFormat>Affichage à l'écran (4:3)</PresentationFormat>
  <Paragraphs>104</Paragraphs>
  <Slides>25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Civil</vt:lpstr>
      <vt:lpstr>Ulead PhotoImpact Image</vt:lpstr>
      <vt:lpstr>Diapositive 1</vt:lpstr>
      <vt:lpstr> Rappel historique: la décentralisation </vt:lpstr>
      <vt:lpstr>L’esprit d’une loi</vt:lpstr>
      <vt:lpstr>Diapositive 4</vt:lpstr>
      <vt:lpstr>Diapositive 5</vt:lpstr>
      <vt:lpstr>Diapositive 6</vt:lpstr>
      <vt:lpstr>La réforme territoriale: sa justification par Brice Hortefeux ministre de l’intérieur</vt:lpstr>
      <vt:lpstr>Les propositions du rapport Balladur retenues par le gouvernement</vt:lpstr>
      <vt:lpstr>Organiser les collectivités territoriales autour de 2 pôles</vt:lpstr>
      <vt:lpstr>Election mixte pour les conseillers territoriaux</vt:lpstr>
      <vt:lpstr>Permettre aux collectivités qui le souhaitent de se  regrouper</vt:lpstr>
      <vt:lpstr>Passage de 22 à 15 régions</vt:lpstr>
      <vt:lpstr>Créer des métropoles pour soutenir la compétition avec leurs concurrentes européennes</vt:lpstr>
      <vt:lpstr>Diapositive 14</vt:lpstr>
      <vt:lpstr>Clarifier les compétences des différents niveaux de collectivités</vt:lpstr>
      <vt:lpstr>Donner aux collectivités locales des ressources favorisant le développement économique des territoires.  </vt:lpstr>
      <vt:lpstr>Analyse  critique:  Après le « moins d’Etat » le moins de « collectivités territoriales » ou  chronique d’une recentralisation déguisée</vt:lpstr>
      <vt:lpstr>Affaiblir  la démocratie locale</vt:lpstr>
      <vt:lpstr>Diapositive 19</vt:lpstr>
      <vt:lpstr>Affaiblir  le poids des collectivités territoriales</vt:lpstr>
      <vt:lpstr>En asphyxiant  les communes</vt:lpstr>
      <vt:lpstr>Ouvrir des secteurs à la privatisation</vt:lpstr>
      <vt:lpstr>Faire le choix de l’Europe des régions</vt:lpstr>
      <vt:lpstr>La méthode: du Big Bang au Bling Blang</vt:lpstr>
      <vt:lpstr>Résultat: masquer le fond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 rappel historique: </dc:title>
  <cp:lastModifiedBy>cédric</cp:lastModifiedBy>
  <cp:revision>100</cp:revision>
  <dcterms:modified xsi:type="dcterms:W3CDTF">2010-03-03T10:04:14Z</dcterms:modified>
</cp:coreProperties>
</file>